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44" r:id="rId5"/>
    <p:sldMasterId id="2147483660" r:id="rId6"/>
    <p:sldMasterId id="2147483696" r:id="rId7"/>
    <p:sldMasterId id="2147483708" r:id="rId8"/>
    <p:sldMasterId id="2147483720" r:id="rId9"/>
  </p:sldMasterIdLst>
  <p:notesMasterIdLst>
    <p:notesMasterId r:id="rId24"/>
  </p:notesMasterIdLst>
  <p:handoutMasterIdLst>
    <p:handoutMasterId r:id="rId25"/>
  </p:handoutMasterIdLst>
  <p:sldIdLst>
    <p:sldId id="400" r:id="rId10"/>
    <p:sldId id="401" r:id="rId11"/>
    <p:sldId id="391" r:id="rId12"/>
    <p:sldId id="388" r:id="rId13"/>
    <p:sldId id="389" r:id="rId14"/>
    <p:sldId id="387" r:id="rId15"/>
    <p:sldId id="386" r:id="rId16"/>
    <p:sldId id="393" r:id="rId17"/>
    <p:sldId id="390" r:id="rId18"/>
    <p:sldId id="394" r:id="rId19"/>
    <p:sldId id="395" r:id="rId20"/>
    <p:sldId id="397" r:id="rId21"/>
    <p:sldId id="398" r:id="rId22"/>
    <p:sldId id="399"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Benham" initials="NB" lastIdx="30" clrIdx="0">
    <p:extLst>
      <p:ext uri="{19B8F6BF-5375-455C-9EA6-DF929625EA0E}">
        <p15:presenceInfo xmlns:p15="http://schemas.microsoft.com/office/powerpoint/2012/main" userId="S-1-5-21-708935558-1860075212-635260049-9482" providerId="AD"/>
      </p:ext>
    </p:extLst>
  </p:cmAuthor>
  <p:cmAuthor id="2" name="Claims Portal" initials="KV" lastIdx="1" clrIdx="1">
    <p:extLst>
      <p:ext uri="{19B8F6BF-5375-455C-9EA6-DF929625EA0E}">
        <p15:presenceInfo xmlns:p15="http://schemas.microsoft.com/office/powerpoint/2012/main" userId="Claims Por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E25"/>
    <a:srgbClr val="009560"/>
    <a:srgbClr val="1B7ECF"/>
    <a:srgbClr val="942493"/>
    <a:srgbClr val="96154B"/>
    <a:srgbClr val="FD9BC5"/>
    <a:srgbClr val="F878AB"/>
    <a:srgbClr val="FBEFB4"/>
    <a:srgbClr val="E0B5CA"/>
    <a:srgbClr val="E7A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A5ED1-6F21-43A9-8740-7F4317156ABD}" v="14" dt="2021-05-27T16:09:38.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678"/>
  </p:normalViewPr>
  <p:slideViewPr>
    <p:cSldViewPr snapToGrid="0">
      <p:cViewPr varScale="1">
        <p:scale>
          <a:sx n="51" d="100"/>
          <a:sy n="51" d="100"/>
        </p:scale>
        <p:origin x="63" y="840"/>
      </p:cViewPr>
      <p:guideLst/>
    </p:cSldViewPr>
  </p:slideViewPr>
  <p:outlineViewPr>
    <p:cViewPr>
      <p:scale>
        <a:sx n="33" d="100"/>
        <a:sy n="33" d="100"/>
      </p:scale>
      <p:origin x="0" y="-344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667D36-271D-4717-91B0-00025189A1D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08101C7-F8B0-4783-A21E-4C251E1E8C6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57E83A-9F0D-4DD0-AAA5-A036048575D0}" type="datetimeFigureOut">
              <a:rPr lang="en-GB" smtClean="0"/>
              <a:t>28/05/2021</a:t>
            </a:fld>
            <a:endParaRPr lang="en-GB"/>
          </a:p>
        </p:txBody>
      </p:sp>
      <p:sp>
        <p:nvSpPr>
          <p:cNvPr id="4" name="Footer Placeholder 3">
            <a:extLst>
              <a:ext uri="{FF2B5EF4-FFF2-40B4-BE49-F238E27FC236}">
                <a16:creationId xmlns:a16="http://schemas.microsoft.com/office/drawing/2014/main" id="{7C54B359-431F-4417-A0DD-D9F731E8FAE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F44F805-7B5E-46A7-A8CE-6E282FB8A10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6DB406-C23B-4F35-8163-4A3DA52331D1}" type="slidenum">
              <a:rPr lang="en-GB" smtClean="0"/>
              <a:t>‹#›</a:t>
            </a:fld>
            <a:endParaRPr lang="en-GB"/>
          </a:p>
        </p:txBody>
      </p:sp>
    </p:spTree>
    <p:extLst>
      <p:ext uri="{BB962C8B-B14F-4D97-AF65-F5344CB8AC3E}">
        <p14:creationId xmlns:p14="http://schemas.microsoft.com/office/powerpoint/2010/main" val="22349454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B7FC25-8FDD-4494-8EC9-4B11290EEBE4}" type="datetimeFigureOut">
              <a:rPr lang="en-GB" smtClean="0"/>
              <a:t>28/05/2021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FF884B-D3F8-430D-9010-F33E2A38785C}" type="slidenum">
              <a:rPr lang="en-GB" smtClean="0"/>
              <a:t>‹#›</a:t>
            </a:fld>
            <a:endParaRPr lang="en-GB"/>
          </a:p>
        </p:txBody>
      </p:sp>
    </p:spTree>
    <p:extLst>
      <p:ext uri="{BB962C8B-B14F-4D97-AF65-F5344CB8AC3E}">
        <p14:creationId xmlns:p14="http://schemas.microsoft.com/office/powerpoint/2010/main" val="21461376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429353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21492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71153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392043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91221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07895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02355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4831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87134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28031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9428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13643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190476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endParaRPr lang="en-GB" sz="1000" dirty="0">
              <a:latin typeface="+mn-lt"/>
            </a:endParaRPr>
          </a:p>
        </p:txBody>
      </p:sp>
    </p:spTree>
    <p:extLst>
      <p:ext uri="{BB962C8B-B14F-4D97-AF65-F5344CB8AC3E}">
        <p14:creationId xmlns:p14="http://schemas.microsoft.com/office/powerpoint/2010/main" val="3206079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4DE-B23E-4F8D-93DD-8F6DEF9A3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245094-3186-4443-91CA-E8105CED8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11F55883-E40A-4229-BF61-916AD9E227AE}"/>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51174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3530-1D79-46E7-A533-4DDE2FFE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CF642-6815-479F-941D-29F114677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C51D05-CD8E-46C1-B2F0-05770B5B1D4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09820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3355A-4325-47A1-874F-3CCF4876D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7CDBB-361B-4046-8A3D-07618D80B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7A77EAC-8BDA-4874-B139-AC5DC4C5A056}"/>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2592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a:xfrm>
            <a:off x="8610600" y="6356350"/>
            <a:ext cx="2743200" cy="365125"/>
          </a:xfrm>
          <a:prstGeom prst="rect">
            <a:avLst/>
          </a:prstGeom>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95493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4DE-B23E-4F8D-93DD-8F6DEF9A3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245094-3186-4443-91CA-E8105CED8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11F55883-E40A-4229-BF61-916AD9E227AE}"/>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200374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25CF-5C7C-4265-BEEF-A73100EB7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04B8-8873-4FFF-A871-C90642DE68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7ADA4B-5D24-44CD-8D1D-0B26B658A88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481951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70D-B3C3-4BBF-B576-6583069C2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A342-15C3-4109-8582-E63EF7329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63E2A3F-74CC-412D-ABE1-E750BD368EB3}"/>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71947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787-CF74-464B-8207-9743D68CF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A5D2E-79F1-41BB-8069-EB007DF22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E4558-BD4B-424D-8617-5439E13373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DECEC09-83AD-4268-B1FE-613052B368EB}"/>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81853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615-EBB6-448F-AA14-B31C8D4D9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3161D-6DCB-424C-BBCE-27AD4E861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0AB70-6B74-43AD-AB14-50DC01C63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DC33C-1183-494B-BE11-C52B93C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58B5C2-7EE7-4709-A2E8-D97912C1BB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08A81BA9-0CE5-4A7B-8569-9042698B6739}"/>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85177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BC4C-F531-427B-8267-7591CBD8D54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67EFCE-4714-4F75-B1D4-4E1830D4483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31923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47252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25CF-5C7C-4265-BEEF-A73100EB7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04B8-8873-4FFF-A871-C90642DE68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7ADA4B-5D24-44CD-8D1D-0B26B658A88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56255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6F6A-776C-4592-8FB6-6BAC83B0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48357-8E1A-4ACC-B41E-DFD2C5E8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904C4-3ED5-4586-B4E4-8CBCF93A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298F17A-9357-4BAE-A65E-A19AA3DD4147}"/>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70791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286-7CBF-4C6D-9954-6040E4BD2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70192F-B657-4EA2-92A4-5F45117BD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EE1CC-1EDB-4E24-95A0-F4761763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09A0B56-CA2C-4CE6-A9DC-71BE590DBC78}"/>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176777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3530-1D79-46E7-A533-4DDE2FFE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CF642-6815-479F-941D-29F114677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C51D05-CD8E-46C1-B2F0-05770B5B1D4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46705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3355A-4325-47A1-874F-3CCF4876D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7CDBB-361B-4046-8A3D-07618D80B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7A77EAC-8BDA-4874-B139-AC5DC4C5A056}"/>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723776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4DE-B23E-4F8D-93DD-8F6DEF9A3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245094-3186-4443-91CA-E8105CED8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11F55883-E40A-4229-BF61-916AD9E227AE}"/>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0132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25CF-5C7C-4265-BEEF-A73100EB7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04B8-8873-4FFF-A871-C90642DE68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7ADA4B-5D24-44CD-8D1D-0B26B658A88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866329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70D-B3C3-4BBF-B576-6583069C2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A342-15C3-4109-8582-E63EF7329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63E2A3F-74CC-412D-ABE1-E750BD368EB3}"/>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168840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787-CF74-464B-8207-9743D68CF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A5D2E-79F1-41BB-8069-EB007DF22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E4558-BD4B-424D-8617-5439E13373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DECEC09-83AD-4268-B1FE-613052B368EB}"/>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330436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615-EBB6-448F-AA14-B31C8D4D9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3161D-6DCB-424C-BBCE-27AD4E861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0AB70-6B74-43AD-AB14-50DC01C63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DC33C-1183-494B-BE11-C52B93C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58B5C2-7EE7-4709-A2E8-D97912C1BB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08A81BA9-0CE5-4A7B-8569-9042698B6739}"/>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40703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BC4C-F531-427B-8267-7591CBD8D54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67EFCE-4714-4F75-B1D4-4E1830D4483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17877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70D-B3C3-4BBF-B576-6583069C2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A342-15C3-4109-8582-E63EF7329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63E2A3F-74CC-412D-ABE1-E750BD368EB3}"/>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971633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679889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6F6A-776C-4592-8FB6-6BAC83B0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48357-8E1A-4ACC-B41E-DFD2C5E8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904C4-3ED5-4586-B4E4-8CBCF93A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298F17A-9357-4BAE-A65E-A19AA3DD4147}"/>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751859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286-7CBF-4C6D-9954-6040E4BD2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70192F-B657-4EA2-92A4-5F45117BD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EE1CC-1EDB-4E24-95A0-F4761763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09A0B56-CA2C-4CE6-A9DC-71BE590DBC78}"/>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839885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3530-1D79-46E7-A533-4DDE2FFE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CF642-6815-479F-941D-29F114677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C51D05-CD8E-46C1-B2F0-05770B5B1D4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577562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3355A-4325-47A1-874F-3CCF4876D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7CDBB-361B-4046-8A3D-07618D80B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7A77EAC-8BDA-4874-B139-AC5DC4C5A056}"/>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016626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4DE-B23E-4F8D-93DD-8F6DEF9A3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245094-3186-4443-91CA-E8105CED8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11F55883-E40A-4229-BF61-916AD9E227AE}"/>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931644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25CF-5C7C-4265-BEEF-A73100EB7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04B8-8873-4FFF-A871-C90642DE68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7ADA4B-5D24-44CD-8D1D-0B26B658A88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288903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70D-B3C3-4BBF-B576-6583069C2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A342-15C3-4109-8582-E63EF7329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63E2A3F-74CC-412D-ABE1-E750BD368EB3}"/>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849930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787-CF74-464B-8207-9743D68CF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A5D2E-79F1-41BB-8069-EB007DF22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E4558-BD4B-424D-8617-5439E13373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DECEC09-83AD-4268-B1FE-613052B368EB}"/>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323839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615-EBB6-448F-AA14-B31C8D4D9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3161D-6DCB-424C-BBCE-27AD4E861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0AB70-6B74-43AD-AB14-50DC01C63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DC33C-1183-494B-BE11-C52B93C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58B5C2-7EE7-4709-A2E8-D97912C1BB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08A81BA9-0CE5-4A7B-8569-9042698B6739}"/>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83076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787-CF74-464B-8207-9743D68CF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A5D2E-79F1-41BB-8069-EB007DF22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E4558-BD4B-424D-8617-5439E13373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DECEC09-83AD-4268-B1FE-613052B368EB}"/>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833010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BC4C-F531-427B-8267-7591CBD8D54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67EFCE-4714-4F75-B1D4-4E1830D4483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49379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882633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6F6A-776C-4592-8FB6-6BAC83B0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48357-8E1A-4ACC-B41E-DFD2C5E8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904C4-3ED5-4586-B4E4-8CBCF93A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298F17A-9357-4BAE-A65E-A19AA3DD4147}"/>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912179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286-7CBF-4C6D-9954-6040E4BD2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70192F-B657-4EA2-92A4-5F45117BD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EE1CC-1EDB-4E24-95A0-F4761763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09A0B56-CA2C-4CE6-A9DC-71BE590DBC78}"/>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217359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3530-1D79-46E7-A533-4DDE2FFE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CF642-6815-479F-941D-29F114677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C51D05-CD8E-46C1-B2F0-05770B5B1D4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580774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3355A-4325-47A1-874F-3CCF4876D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7CDBB-361B-4046-8A3D-07618D80B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7A77EAC-8BDA-4874-B139-AC5DC4C5A056}"/>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186870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pic>
        <p:nvPicPr>
          <p:cNvPr id="3" name="Picture 11" descr="claims LTD background.jpg"/>
          <p:cNvPicPr>
            <a:picLocks noChangeAspect="1"/>
          </p:cNvPicPr>
          <p:nvPr userDrawn="1"/>
        </p:nvPicPr>
        <p:blipFill>
          <a:blip r:embed="rId2"/>
          <a:srcRect l="1704" t="2094" r="8977"/>
          <a:stretch>
            <a:fillRect/>
          </a:stretch>
        </p:blipFill>
        <p:spPr bwMode="auto">
          <a:xfrm>
            <a:off x="0" y="0"/>
            <a:ext cx="12192000" cy="6853238"/>
          </a:xfrm>
          <a:prstGeom prst="rect">
            <a:avLst/>
          </a:prstGeom>
          <a:noFill/>
          <a:ln w="9525">
            <a:noFill/>
            <a:miter lim="800000"/>
            <a:headEnd/>
            <a:tailEnd/>
          </a:ln>
        </p:spPr>
      </p:pic>
      <p:sp>
        <p:nvSpPr>
          <p:cNvPr id="6" name="Title 1"/>
          <p:cNvSpPr>
            <a:spLocks noGrp="1"/>
          </p:cNvSpPr>
          <p:nvPr>
            <p:ph type="title"/>
          </p:nvPr>
        </p:nvSpPr>
        <p:spPr>
          <a:xfrm>
            <a:off x="461241" y="1640029"/>
            <a:ext cx="7789912" cy="888642"/>
          </a:xfrm>
          <a:prstGeom prst="rect">
            <a:avLst/>
          </a:prstGeom>
        </p:spPr>
        <p:txBody>
          <a:bodyPr/>
          <a:lstStyle>
            <a:lvl1pPr algn="l">
              <a:defRPr sz="3600" b="1" i="0" baseline="0">
                <a:solidFill>
                  <a:srgbClr val="E78332"/>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238468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4DE-B23E-4F8D-93DD-8F6DEF9A3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245094-3186-4443-91CA-E8105CED8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11F55883-E40A-4229-BF61-916AD9E227AE}"/>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72045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25CF-5C7C-4265-BEEF-A73100EB7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C04B8-8873-4FFF-A871-C90642DE68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7ADA4B-5D24-44CD-8D1D-0B26B658A88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475633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70D-B3C3-4BBF-B576-6583069C2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1FA342-15C3-4109-8582-E63EF7329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63E2A3F-74CC-412D-ABE1-E750BD368EB3}"/>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333703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615-EBB6-448F-AA14-B31C8D4D9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3161D-6DCB-424C-BBCE-27AD4E861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0AB70-6B74-43AD-AB14-50DC01C63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DC33C-1183-494B-BE11-C52B93C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58B5C2-7EE7-4709-A2E8-D97912C1BB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08A81BA9-0CE5-4A7B-8569-9042698B6739}"/>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4146134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787-CF74-464B-8207-9743D68CF3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2A5D2E-79F1-41BB-8069-EB007DF226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E4558-BD4B-424D-8617-5439E13373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DECEC09-83AD-4268-B1FE-613052B368EB}"/>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936807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6615-EBB6-448F-AA14-B31C8D4D9D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3161D-6DCB-424C-BBCE-27AD4E861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00AB70-6B74-43AD-AB14-50DC01C637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DC33C-1183-494B-BE11-C52B93C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58B5C2-7EE7-4709-A2E8-D97912C1BB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08A81BA9-0CE5-4A7B-8569-9042698B6739}"/>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00647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BC4C-F531-427B-8267-7591CBD8D54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67EFCE-4714-4F75-B1D4-4E1830D4483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985997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01242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6F6A-776C-4592-8FB6-6BAC83B0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48357-8E1A-4ACC-B41E-DFD2C5E8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904C4-3ED5-4586-B4E4-8CBCF93A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298F17A-9357-4BAE-A65E-A19AA3DD4147}"/>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894742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286-7CBF-4C6D-9954-6040E4BD2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70192F-B657-4EA2-92A4-5F45117BD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EE1CC-1EDB-4E24-95A0-F4761763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09A0B56-CA2C-4CE6-A9DC-71BE590DBC78}"/>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146755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3530-1D79-46E7-A533-4DDE2FFE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CF642-6815-479F-941D-29F1146777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C51D05-CD8E-46C1-B2F0-05770B5B1D4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974905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3355A-4325-47A1-874F-3CCF4876D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7CDBB-361B-4046-8A3D-07618D80B1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7A77EAC-8BDA-4874-B139-AC5DC4C5A056}"/>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16905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BC4C-F531-427B-8267-7591CBD8D54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67EFCE-4714-4F75-B1D4-4E1830D44830}"/>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44743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DFE0B9-157A-48EE-8788-942D4ECFEADD}"/>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141505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6F6A-776C-4592-8FB6-6BAC83B0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648357-8E1A-4ACC-B41E-DFD2C5E87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E904C4-3ED5-4586-B4E4-8CBCF93A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298F17A-9357-4BAE-A65E-A19AA3DD4147}"/>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34027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5286-7CBF-4C6D-9954-6040E4BD2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70192F-B657-4EA2-92A4-5F45117BD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EEE1CC-1EDB-4E24-95A0-F4761763C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09A0B56-CA2C-4CE6-A9DC-71BE590DBC78}"/>
              </a:ext>
            </a:extLst>
          </p:cNvPr>
          <p:cNvSpPr>
            <a:spLocks noGrp="1"/>
          </p:cNvSpPr>
          <p:nvPr>
            <p:ph type="sldNum" sz="quarter" idx="12"/>
          </p:nvPr>
        </p:nvSpPr>
        <p:spPr/>
        <p:txBody>
          <a:bodyPr/>
          <a:lstStyle/>
          <a:p>
            <a:fld id="{4AF5E7AC-8F0B-4E5B-A02F-42A8F6FD185F}" type="slidenum">
              <a:rPr lang="en-GB" smtClean="0"/>
              <a:t>‹#›</a:t>
            </a:fld>
            <a:endParaRPr lang="en-GB"/>
          </a:p>
        </p:txBody>
      </p:sp>
    </p:spTree>
    <p:extLst>
      <p:ext uri="{BB962C8B-B14F-4D97-AF65-F5344CB8AC3E}">
        <p14:creationId xmlns:p14="http://schemas.microsoft.com/office/powerpoint/2010/main" val="22912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0.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F6EAF-1770-4807-8630-31A378F62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E9723F-0B59-4F7B-8CB3-4F87C74ED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31D5532-9CFD-42A7-931B-0286680C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AF5E7AC-8F0B-4E5B-A02F-42A8F6FD185F}" type="slidenum">
              <a:rPr lang="en-GB" smtClean="0"/>
              <a:pPr/>
              <a:t>‹#›</a:t>
            </a:fld>
            <a:endParaRPr lang="en-GB" dirty="0"/>
          </a:p>
        </p:txBody>
      </p:sp>
      <p:pic>
        <p:nvPicPr>
          <p:cNvPr id="9" name="Picture 8">
            <a:extLst>
              <a:ext uri="{FF2B5EF4-FFF2-40B4-BE49-F238E27FC236}">
                <a16:creationId xmlns:a16="http://schemas.microsoft.com/office/drawing/2014/main" id="{75312615-6069-419F-B250-24FD27618C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381750"/>
            <a:ext cx="1215690" cy="328612"/>
          </a:xfrm>
          <a:prstGeom prst="rect">
            <a:avLst/>
          </a:prstGeom>
        </p:spPr>
      </p:pic>
      <p:sp>
        <p:nvSpPr>
          <p:cNvPr id="4"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D7D2B262-86A5-4920-8340-03700211AB24}"/>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166273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b="1" kern="1200">
          <a:solidFill>
            <a:srgbClr val="E49E25"/>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AFEEB52E-880C-48ED-9F5E-54A12690D96B}"/>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4279058595"/>
      </p:ext>
    </p:extLst>
  </p:cSld>
  <p:clrMap bg1="lt1" tx1="dk1" bg2="lt2" tx2="dk2" accent1="accent1" accent2="accent2" accent3="accent3" accent4="accent4" accent5="accent5" accent6="accent6" hlink="hlink" folHlink="folHlink"/>
  <p:sldLayoutIdLst>
    <p:sldLayoutId id="2147483751" r:id="rId1"/>
  </p:sldLayoutIdLst>
  <p:hf sldNum="0" hdr="0" ftr="0" dt="0"/>
  <p:txStyles>
    <p:titleStyle>
      <a:lvl1pPr algn="l" defTabSz="914400" rtl="0" eaLnBrk="1" latinLnBrk="0" hangingPunct="1">
        <a:lnSpc>
          <a:spcPct val="90000"/>
        </a:lnSpc>
        <a:spcBef>
          <a:spcPct val="0"/>
        </a:spcBef>
        <a:buNone/>
        <a:defRPr sz="4400" b="1" kern="1200">
          <a:solidFill>
            <a:srgbClr val="009560"/>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F6EAF-1770-4807-8630-31A378F62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E9723F-0B59-4F7B-8CB3-4F87C74ED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31D5532-9CFD-42A7-931B-0286680C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AF5E7AC-8F0B-4E5B-A02F-42A8F6FD185F}" type="slidenum">
              <a:rPr lang="en-GB" smtClean="0"/>
              <a:pPr/>
              <a:t>‹#›</a:t>
            </a:fld>
            <a:endParaRPr lang="en-GB" dirty="0"/>
          </a:p>
        </p:txBody>
      </p:sp>
      <p:pic>
        <p:nvPicPr>
          <p:cNvPr id="8" name="Picture 7">
            <a:extLst>
              <a:ext uri="{FF2B5EF4-FFF2-40B4-BE49-F238E27FC236}">
                <a16:creationId xmlns:a16="http://schemas.microsoft.com/office/drawing/2014/main" id="{C1E517D7-34AA-4502-8793-DAE433AFDE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2542" y="6191250"/>
            <a:ext cx="1078683" cy="638176"/>
          </a:xfrm>
          <a:prstGeom prst="rect">
            <a:avLst/>
          </a:prstGeom>
        </p:spPr>
      </p:pic>
      <p:sp>
        <p:nvSpPr>
          <p:cNvPr id="4"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7DA7D0C1-FC66-4496-A6E4-7C42FAD376FD}"/>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143582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F6EAF-1770-4807-8630-31A378F62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E9723F-0B59-4F7B-8CB3-4F87C74ED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31D5532-9CFD-42A7-931B-0286680C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AF5E7AC-8F0B-4E5B-A02F-42A8F6FD185F}" type="slidenum">
              <a:rPr lang="en-GB" smtClean="0"/>
              <a:pPr/>
              <a:t>‹#›</a:t>
            </a:fld>
            <a:endParaRPr lang="en-GB" dirty="0"/>
          </a:p>
        </p:txBody>
      </p:sp>
      <p:pic>
        <p:nvPicPr>
          <p:cNvPr id="7" name="Picture 6">
            <a:extLst>
              <a:ext uri="{FF2B5EF4-FFF2-40B4-BE49-F238E27FC236}">
                <a16:creationId xmlns:a16="http://schemas.microsoft.com/office/drawing/2014/main" id="{CFDA99F8-F377-D647-8E84-5692F15EECA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3148" y="6356350"/>
            <a:ext cx="1989197" cy="385342"/>
          </a:xfrm>
          <a:prstGeom prst="rect">
            <a:avLst/>
          </a:prstGeom>
        </p:spPr>
      </p:pic>
      <p:sp>
        <p:nvSpPr>
          <p:cNvPr id="4"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267A5B23-B89D-459E-B8CA-7F04E98BB610}"/>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2773603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F6EAF-1770-4807-8630-31A378F62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E9723F-0B59-4F7B-8CB3-4F87C74ED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31D5532-9CFD-42A7-931B-0286680C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AF5E7AC-8F0B-4E5B-A02F-42A8F6FD185F}" type="slidenum">
              <a:rPr lang="en-GB" smtClean="0"/>
              <a:pPr/>
              <a:t>‹#›</a:t>
            </a:fld>
            <a:endParaRPr lang="en-GB" dirty="0"/>
          </a:p>
        </p:txBody>
      </p:sp>
      <p:pic>
        <p:nvPicPr>
          <p:cNvPr id="8" name="Picture 7">
            <a:extLst>
              <a:ext uri="{FF2B5EF4-FFF2-40B4-BE49-F238E27FC236}">
                <a16:creationId xmlns:a16="http://schemas.microsoft.com/office/drawing/2014/main" id="{B44EC55D-2234-6D4A-87BC-270E38F7CCF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1" y="6427244"/>
            <a:ext cx="2856614" cy="228389"/>
          </a:xfrm>
          <a:prstGeom prst="rect">
            <a:avLst/>
          </a:prstGeom>
        </p:spPr>
      </p:pic>
      <p:sp>
        <p:nvSpPr>
          <p:cNvPr id="4"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9678FEC2-4FFD-4322-BB83-8716ACDE26C8}"/>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39332833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6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F6EAF-1770-4807-8630-31A378F62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E9723F-0B59-4F7B-8CB3-4F87C74ED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31D5532-9CFD-42A7-931B-0286680C4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AF5E7AC-8F0B-4E5B-A02F-42A8F6FD185F}" type="slidenum">
              <a:rPr lang="en-GB" smtClean="0"/>
              <a:pPr/>
              <a:t>‹#›</a:t>
            </a:fld>
            <a:endParaRPr lang="en-GB" dirty="0"/>
          </a:p>
        </p:txBody>
      </p:sp>
      <p:pic>
        <p:nvPicPr>
          <p:cNvPr id="10" name="Picture 9">
            <a:extLst>
              <a:ext uri="{FF2B5EF4-FFF2-40B4-BE49-F238E27FC236}">
                <a16:creationId xmlns:a16="http://schemas.microsoft.com/office/drawing/2014/main" id="{86D35108-3587-104D-9829-2223D9D7CD5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9180" y="6352587"/>
            <a:ext cx="978566" cy="385342"/>
          </a:xfrm>
          <a:prstGeom prst="rect">
            <a:avLst/>
          </a:prstGeom>
        </p:spPr>
      </p:pic>
      <p:sp>
        <p:nvSpPr>
          <p:cNvPr id="4" name="MSIPCMContentMarking" descr="{&quot;HashCode&quot;:-640073180,&quot;Placement&quot;:&quot;Footer&quot;,&quot;Top&quot;:522.0343,&quot;Left&quot;:901.4147,&quot;SlideWidth&quot;:960,&quot;SlideHeight&quot;:540}">
            <a:extLst>
              <a:ext uri="{FF2B5EF4-FFF2-40B4-BE49-F238E27FC236}">
                <a16:creationId xmlns:a16="http://schemas.microsoft.com/office/drawing/2014/main" id="{F7B7063F-33F6-4C93-B3C3-A6668C6A8211}"/>
              </a:ext>
            </a:extLst>
          </p:cNvPr>
          <p:cNvSpPr txBox="1"/>
          <p:nvPr userDrawn="1"/>
        </p:nvSpPr>
        <p:spPr>
          <a:xfrm>
            <a:off x="11447966" y="6629836"/>
            <a:ext cx="744035" cy="228163"/>
          </a:xfrm>
          <a:prstGeom prst="rect">
            <a:avLst/>
          </a:prstGeom>
          <a:noFill/>
        </p:spPr>
        <p:txBody>
          <a:bodyPr vert="horz" wrap="square" lIns="0" tIns="0" rIns="0" bIns="0" rtlCol="0" anchor="ctr" anchorCtr="1">
            <a:spAutoFit/>
          </a:bodyPr>
          <a:lstStyle/>
          <a:p>
            <a:pPr algn="r">
              <a:spcBef>
                <a:spcPts val="0"/>
              </a:spcBef>
              <a:spcAft>
                <a:spcPts val="0"/>
              </a:spcAft>
            </a:pPr>
            <a:r>
              <a:rPr lang="en-GB" sz="8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4270253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B94AD96-B462-468B-B2AE-4716242561C5}"/>
              </a:ext>
            </a:extLst>
          </p:cNvPr>
          <p:cNvPicPr>
            <a:picLocks noChangeAspect="1"/>
          </p:cNvPicPr>
          <p:nvPr/>
        </p:nvPicPr>
        <p:blipFill rotWithShape="1">
          <a:blip r:embed="rId3"/>
          <a:srcRect l="3584" r="7189"/>
          <a:stretch/>
        </p:blipFill>
        <p:spPr>
          <a:xfrm>
            <a:off x="6099175" y="639763"/>
            <a:ext cx="5451475" cy="5578475"/>
          </a:xfrm>
          <a:prstGeom prst="rect">
            <a:avLst/>
          </a:prstGeom>
        </p:spPr>
      </p:pic>
      <p:sp>
        <p:nvSpPr>
          <p:cNvPr id="3" name="Rectangle 2">
            <a:extLst>
              <a:ext uri="{FF2B5EF4-FFF2-40B4-BE49-F238E27FC236}">
                <a16:creationId xmlns:a16="http://schemas.microsoft.com/office/drawing/2014/main" id="{B210E0FF-EB58-4BB7-8176-89AE80E77AB9}"/>
              </a:ext>
            </a:extLst>
          </p:cNvPr>
          <p:cNvSpPr/>
          <p:nvPr/>
        </p:nvSpPr>
        <p:spPr>
          <a:xfrm>
            <a:off x="6099175" y="5102225"/>
            <a:ext cx="5451475" cy="1116013"/>
          </a:xfrm>
          <a:prstGeom prst="rect">
            <a:avLst/>
          </a:prstGeom>
          <a:solidFill>
            <a:srgbClr val="000000">
              <a:alpha val="50000"/>
            </a:srgbClr>
          </a:solidFill>
          <a:ln>
            <a:noFill/>
          </a:ln>
        </p:spPr>
        <p:txBody>
          <a:bodyPr wrap="square" anchor="ctr">
            <a:noAutofit/>
          </a:bodyPr>
          <a:lstStyle/>
          <a:p>
            <a:pPr algn="ctr">
              <a:lnSpc>
                <a:spcPts val="2200"/>
              </a:lnSpc>
              <a:spcAft>
                <a:spcPts val="600"/>
              </a:spcAft>
              <a:buClr>
                <a:srgbClr val="00804C"/>
              </a:buClr>
            </a:pPr>
            <a:r>
              <a:rPr lang="en-GB" sz="1300">
                <a:solidFill>
                  <a:srgbClr val="FFFFFF"/>
                </a:solidFill>
              </a:rPr>
              <a:t>Go live date, 31 May 2021</a:t>
            </a:r>
          </a:p>
        </p:txBody>
      </p:sp>
      <p:sp>
        <p:nvSpPr>
          <p:cNvPr id="9217" name="Title 1"/>
          <p:cNvSpPr>
            <a:spLocks noGrp="1"/>
          </p:cNvSpPr>
          <p:nvPr>
            <p:ph type="ctrTitle"/>
          </p:nvPr>
        </p:nvSpPr>
        <p:spPr bwMode="auto">
          <a:xfrm>
            <a:off x="621629" y="640080"/>
            <a:ext cx="4225290" cy="5578816"/>
          </a:xfrm>
          <a:prstGeom prst="rect">
            <a:avLst/>
          </a:prstGeom>
        </p:spPr>
        <p:txBody>
          <a:bodyPr vert="horz" lIns="91440" tIns="45720" rIns="91440" bIns="45720" rtlCol="0" anchor="ctr">
            <a:normAutofit/>
          </a:bodyPr>
          <a:lstStyle/>
          <a:p>
            <a:r>
              <a:rPr lang="en-US" sz="4400" b="1" kern="1200">
                <a:solidFill>
                  <a:srgbClr val="FFFFFF"/>
                </a:solidFill>
                <a:latin typeface="+mj-lt"/>
                <a:ea typeface="+mj-ea"/>
                <a:cs typeface="+mj-cs"/>
              </a:rPr>
              <a:t>Release 7 Guide for Web Users</a:t>
            </a: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spcAft>
                <a:spcPts val="600"/>
              </a:spcAft>
              <a:defRPr/>
            </a:pPr>
            <a:fld id="{23415192-30FE-40B8-BCC1-6F39E04CF108}" type="slidenum">
              <a:rPr lang="en-US" smtClean="0">
                <a:solidFill>
                  <a:schemeClr val="tx1">
                    <a:tint val="75000"/>
                  </a:schemeClr>
                </a:solidFill>
              </a:rPr>
              <a:pPr defTabSz="914400">
                <a:spcAft>
                  <a:spcPts val="600"/>
                </a:spcAft>
                <a:defRPr/>
              </a:pPr>
              <a:t>1</a:t>
            </a:fld>
            <a:endParaRPr lang="en-US">
              <a:solidFill>
                <a:schemeClr val="tx1">
                  <a:tint val="75000"/>
                </a:schemeClr>
              </a:solidFill>
            </a:endParaRPr>
          </a:p>
        </p:txBody>
      </p:sp>
    </p:spTree>
    <p:extLst>
      <p:ext uri="{BB962C8B-B14F-4D97-AF65-F5344CB8AC3E}">
        <p14:creationId xmlns:p14="http://schemas.microsoft.com/office/powerpoint/2010/main" val="30034124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328157" y="169286"/>
            <a:ext cx="7155351" cy="514716"/>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8. Settlement Pack 2 - Counter Offer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10</a:t>
            </a:fld>
            <a:endParaRPr lang="en-US" dirty="0"/>
          </a:p>
        </p:txBody>
      </p:sp>
      <p:sp>
        <p:nvSpPr>
          <p:cNvPr id="2" name="Rectangle 6"/>
          <p:cNvSpPr>
            <a:spLocks noChangeArrowheads="1"/>
          </p:cNvSpPr>
          <p:nvPr/>
        </p:nvSpPr>
        <p:spPr bwMode="auto">
          <a:xfrm>
            <a:off x="328157" y="827922"/>
            <a:ext cx="10410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GB" sz="1400" dirty="0"/>
              <a:t>Where the Claimant has requested a Tariff loss and an uplift, on the counter offer the Defendant is able to amend the following: % of the uplift, Application of the uplift, Type of Tariff (move from 1-2 or 2-1), Duration of the injury, but cannot amend the reason for the exceptional circumstances</a:t>
            </a:r>
            <a:endParaRPr lang="en-GB" altLang="zh-CN" sz="1050" dirty="0"/>
          </a:p>
        </p:txBody>
      </p:sp>
      <p:pic>
        <p:nvPicPr>
          <p:cNvPr id="3" name="Picture 2">
            <a:extLst>
              <a:ext uri="{FF2B5EF4-FFF2-40B4-BE49-F238E27FC236}">
                <a16:creationId xmlns:a16="http://schemas.microsoft.com/office/drawing/2014/main" id="{7CF90324-735C-4A15-B743-7792D682BEE8}"/>
              </a:ext>
            </a:extLst>
          </p:cNvPr>
          <p:cNvPicPr>
            <a:picLocks noChangeAspect="1"/>
          </p:cNvPicPr>
          <p:nvPr/>
        </p:nvPicPr>
        <p:blipFill>
          <a:blip r:embed="rId3"/>
          <a:stretch>
            <a:fillRect/>
          </a:stretch>
        </p:blipFill>
        <p:spPr>
          <a:xfrm>
            <a:off x="328157" y="1823420"/>
            <a:ext cx="11172825" cy="3533479"/>
          </a:xfrm>
          <a:prstGeom prst="rect">
            <a:avLst/>
          </a:prstGeom>
          <a:noFill/>
          <a:ln>
            <a:solidFill>
              <a:schemeClr val="accent5">
                <a:lumMod val="25000"/>
              </a:schemeClr>
            </a:solidFill>
          </a:ln>
        </p:spPr>
      </p:pic>
    </p:spTree>
    <p:extLst>
      <p:ext uri="{BB962C8B-B14F-4D97-AF65-F5344CB8AC3E}">
        <p14:creationId xmlns:p14="http://schemas.microsoft.com/office/powerpoint/2010/main" val="2286288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404358" y="147132"/>
            <a:ext cx="7401020" cy="603844"/>
          </a:xfrm>
          <a:prstGeom prst="rect">
            <a:avLst/>
          </a:prstGeom>
          <a:noFill/>
          <a:ln>
            <a:miter lim="800000"/>
            <a:headEnd/>
            <a:tailEnd/>
          </a:ln>
        </p:spPr>
        <p:txBody>
          <a:bodyPr>
            <a:normAutofit fontScale="90000"/>
          </a:bodyPr>
          <a:lstStyle/>
          <a:p>
            <a:pPr algn="l" eaLnBrk="1" hangingPunct="1"/>
            <a:r>
              <a:rPr lang="en-GB" sz="2400" b="1" dirty="0">
                <a:solidFill>
                  <a:srgbClr val="E78332"/>
                </a:solidFill>
                <a:latin typeface="Arial" charset="0"/>
                <a:cs typeface="Arial" charset="0"/>
              </a:rPr>
              <a:t>9. Settlement Pack 2 - Payment Request Breakdown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11</a:t>
            </a:fld>
            <a:endParaRPr lang="en-US" dirty="0"/>
          </a:p>
        </p:txBody>
      </p:sp>
      <p:sp>
        <p:nvSpPr>
          <p:cNvPr id="2" name="Rectangle 6"/>
          <p:cNvSpPr>
            <a:spLocks noChangeArrowheads="1"/>
          </p:cNvSpPr>
          <p:nvPr/>
        </p:nvSpPr>
        <p:spPr bwMode="auto">
          <a:xfrm>
            <a:off x="404358" y="865962"/>
            <a:ext cx="10361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GB" sz="1400" dirty="0"/>
              <a:t>The Compensator is able to see the tariff amount, the amount for non-whiplash damages and the amount of other losses requested to date.</a:t>
            </a:r>
            <a:endParaRPr lang="en-GB" altLang="zh-CN" sz="900" dirty="0"/>
          </a:p>
        </p:txBody>
      </p:sp>
      <p:pic>
        <p:nvPicPr>
          <p:cNvPr id="3" name="Picture 2">
            <a:extLst>
              <a:ext uri="{FF2B5EF4-FFF2-40B4-BE49-F238E27FC236}">
                <a16:creationId xmlns:a16="http://schemas.microsoft.com/office/drawing/2014/main" id="{9BA232AE-51F3-49FF-A483-1BED842A0439}"/>
              </a:ext>
            </a:extLst>
          </p:cNvPr>
          <p:cNvPicPr>
            <a:picLocks noChangeAspect="1"/>
          </p:cNvPicPr>
          <p:nvPr/>
        </p:nvPicPr>
        <p:blipFill>
          <a:blip r:embed="rId3"/>
          <a:stretch>
            <a:fillRect/>
          </a:stretch>
        </p:blipFill>
        <p:spPr>
          <a:xfrm>
            <a:off x="761999" y="1612533"/>
            <a:ext cx="9988683" cy="4035792"/>
          </a:xfrm>
          <a:prstGeom prst="rect">
            <a:avLst/>
          </a:prstGeom>
          <a:noFill/>
          <a:ln>
            <a:solidFill>
              <a:schemeClr val="accent5">
                <a:lumMod val="25000"/>
              </a:schemeClr>
            </a:solidFill>
          </a:ln>
        </p:spPr>
      </p:pic>
    </p:spTree>
    <p:extLst>
      <p:ext uri="{BB962C8B-B14F-4D97-AF65-F5344CB8AC3E}">
        <p14:creationId xmlns:p14="http://schemas.microsoft.com/office/powerpoint/2010/main" val="294355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486000" y="332695"/>
            <a:ext cx="7401020" cy="603844"/>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10. Settlement Pack 2, continued</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12</a:t>
            </a:fld>
            <a:endParaRPr lang="en-US" dirty="0"/>
          </a:p>
        </p:txBody>
      </p:sp>
      <p:sp>
        <p:nvSpPr>
          <p:cNvPr id="2" name="Rectangle 6"/>
          <p:cNvSpPr>
            <a:spLocks noChangeArrowheads="1"/>
          </p:cNvSpPr>
          <p:nvPr/>
        </p:nvSpPr>
        <p:spPr bwMode="auto">
          <a:xfrm>
            <a:off x="141693" y="1340746"/>
            <a:ext cx="10580736" cy="284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ctr"/>
            <a:r>
              <a:rPr lang="en-GB" sz="1400" b="1" dirty="0"/>
              <a:t>Settlement Pack 2 - </a:t>
            </a:r>
            <a:r>
              <a:rPr lang="en-GB" sz="1400" dirty="0"/>
              <a:t>the changes outlined in the slides above will also apply to:</a:t>
            </a:r>
          </a:p>
          <a:p>
            <a:pPr lvl="0" fontAlgn="ctr"/>
            <a:endParaRPr lang="en-GB" dirty="0"/>
          </a:p>
          <a:p>
            <a:pPr marL="742950" lvl="1" indent="-285750" fontAlgn="ctr">
              <a:buFont typeface="Arial" panose="020B0604020202020204" pitchFamily="34" charset="0"/>
              <a:buChar char="•"/>
            </a:pPr>
            <a:r>
              <a:rPr lang="en-GB" sz="1400" dirty="0"/>
              <a:t>Stage 2 Settlement Pack Form Counter Offer - New Counter offer form (CR)</a:t>
            </a:r>
          </a:p>
          <a:p>
            <a:pPr lvl="1" fontAlgn="ctr"/>
            <a:endParaRPr lang="en-GB" sz="1400" dirty="0"/>
          </a:p>
          <a:p>
            <a:pPr marL="742950" lvl="1" indent="-285750" fontAlgn="ctr">
              <a:buFont typeface="Arial" panose="020B0604020202020204" pitchFamily="34" charset="0"/>
              <a:buChar char="•"/>
            </a:pPr>
            <a:r>
              <a:rPr lang="en-GB" sz="1400" dirty="0"/>
              <a:t>Stage 2 Settlement Pack Counter Offer - Additional Counter offer decision (COMP) in case of “New counter offer”: “History of counter offers” Tab is not modified.</a:t>
            </a:r>
          </a:p>
          <a:p>
            <a:pPr marL="742950" lvl="1" indent="-285750" fontAlgn="ctr">
              <a:buFont typeface="Arial" panose="020B0604020202020204" pitchFamily="34" charset="0"/>
              <a:buChar char="•"/>
            </a:pPr>
            <a:endParaRPr lang="en-GB" sz="1400" dirty="0"/>
          </a:p>
          <a:p>
            <a:pPr marL="742950" lvl="1" indent="-285750" fontAlgn="ctr">
              <a:buFont typeface="Arial" panose="020B0604020202020204" pitchFamily="34" charset="0"/>
              <a:buChar char="•"/>
            </a:pPr>
            <a:r>
              <a:rPr lang="en-GB" sz="1400" dirty="0"/>
              <a:t>Stage 2 Settlement Pack agreement decision - Agreement decision (CR) only in the Tab “Current claimant offer and Defendant response” in read only.</a:t>
            </a:r>
          </a:p>
          <a:p>
            <a:pPr marL="742950" lvl="1" indent="-285750" fontAlgn="ctr">
              <a:buFont typeface="Arial" panose="020B0604020202020204" pitchFamily="34" charset="0"/>
              <a:buChar char="•"/>
            </a:pPr>
            <a:endParaRPr lang="en-GB" sz="1400" dirty="0"/>
          </a:p>
          <a:p>
            <a:pPr marL="742950" lvl="1" indent="-285750" fontAlgn="ctr">
              <a:buFont typeface="Arial" panose="020B0604020202020204" pitchFamily="34" charset="0"/>
              <a:buChar char="•"/>
            </a:pPr>
            <a:r>
              <a:rPr lang="en-GB" sz="1400" dirty="0"/>
              <a:t>Stage 2 Settlement Pack agreed - </a:t>
            </a:r>
            <a:r>
              <a:rPr lang="en-GB" sz="1400" dirty="0" err="1"/>
              <a:t>SettlementOfDamagesOrRepudiation</a:t>
            </a:r>
            <a:r>
              <a:rPr lang="en-GB" sz="1400" dirty="0"/>
              <a:t> (COMP) only in the Tab “Current claimant offer and Defendant response” in read only.</a:t>
            </a:r>
          </a:p>
        </p:txBody>
      </p:sp>
      <p:pic>
        <p:nvPicPr>
          <p:cNvPr id="5" name="Picture 4">
            <a:extLst>
              <a:ext uri="{FF2B5EF4-FFF2-40B4-BE49-F238E27FC236}">
                <a16:creationId xmlns:a16="http://schemas.microsoft.com/office/drawing/2014/main" id="{D25102A7-2526-4A1F-990F-249AC362AC32}"/>
              </a:ext>
            </a:extLst>
          </p:cNvPr>
          <p:cNvPicPr>
            <a:picLocks noChangeAspect="1"/>
          </p:cNvPicPr>
          <p:nvPr/>
        </p:nvPicPr>
        <p:blipFill rotWithShape="1">
          <a:blip r:embed="rId3"/>
          <a:srcRect l="3584" r="7189"/>
          <a:stretch/>
        </p:blipFill>
        <p:spPr>
          <a:xfrm>
            <a:off x="10152798" y="136525"/>
            <a:ext cx="1440999" cy="1474569"/>
          </a:xfrm>
          <a:prstGeom prst="rect">
            <a:avLst/>
          </a:prstGeom>
        </p:spPr>
      </p:pic>
    </p:spTree>
    <p:extLst>
      <p:ext uri="{BB962C8B-B14F-4D97-AF65-F5344CB8AC3E}">
        <p14:creationId xmlns:p14="http://schemas.microsoft.com/office/powerpoint/2010/main" val="29407493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447901" y="212272"/>
            <a:ext cx="7401020" cy="603844"/>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11. New Exit Point</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13</a:t>
            </a:fld>
            <a:endParaRPr lang="en-US" dirty="0"/>
          </a:p>
        </p:txBody>
      </p:sp>
      <p:sp>
        <p:nvSpPr>
          <p:cNvPr id="4" name="TextBox 3">
            <a:extLst>
              <a:ext uri="{FF2B5EF4-FFF2-40B4-BE49-F238E27FC236}">
                <a16:creationId xmlns:a16="http://schemas.microsoft.com/office/drawing/2014/main" id="{7A3F989F-19C5-4E49-9710-D28324420B83}"/>
              </a:ext>
            </a:extLst>
          </p:cNvPr>
          <p:cNvSpPr txBox="1"/>
          <p:nvPr/>
        </p:nvSpPr>
        <p:spPr>
          <a:xfrm>
            <a:off x="637325" y="1342087"/>
            <a:ext cx="10716475" cy="203132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new exit point of 'Wrong Portal' has been added to the existing Reason Code dropdown for both CR and Comp. </a:t>
            </a:r>
          </a:p>
          <a:p>
            <a:endParaRPr lang="en-GB"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Applies to the following activities:</a:t>
            </a:r>
          </a:p>
          <a:p>
            <a:endParaRPr lang="en-GB"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Activity 80_10 – Exit Confirmation by CR</a:t>
            </a:r>
            <a:endParaRPr lang="en-GB"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Activity 90_10 – Exit Confirmation by CM</a:t>
            </a: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Activity 80_20 – Exit Acknowledged by CR</a:t>
            </a:r>
          </a:p>
          <a:p>
            <a:pPr lvl="0"/>
            <a:r>
              <a:rPr lang="en-GB" sz="1400" dirty="0">
                <a:latin typeface="Arial" panose="020B0604020202020204" pitchFamily="34" charset="0"/>
                <a:cs typeface="Arial" panose="020B0604020202020204" pitchFamily="34" charset="0"/>
              </a:rPr>
              <a:t>Activity 90_20 – Exit Acknowledged by CM</a:t>
            </a:r>
          </a:p>
          <a:p>
            <a:endParaRPr lang="en-GB" sz="1400" dirty="0"/>
          </a:p>
        </p:txBody>
      </p:sp>
      <p:pic>
        <p:nvPicPr>
          <p:cNvPr id="5" name="Picture 4">
            <a:extLst>
              <a:ext uri="{FF2B5EF4-FFF2-40B4-BE49-F238E27FC236}">
                <a16:creationId xmlns:a16="http://schemas.microsoft.com/office/drawing/2014/main" id="{9676D730-F2BE-4D5B-9EC4-B89E3C0F6B22}"/>
              </a:ext>
            </a:extLst>
          </p:cNvPr>
          <p:cNvPicPr>
            <a:picLocks noChangeAspect="1"/>
          </p:cNvPicPr>
          <p:nvPr/>
        </p:nvPicPr>
        <p:blipFill rotWithShape="1">
          <a:blip r:embed="rId3"/>
          <a:srcRect l="3584" r="7189"/>
          <a:stretch/>
        </p:blipFill>
        <p:spPr>
          <a:xfrm>
            <a:off x="8347644" y="2497539"/>
            <a:ext cx="2451717" cy="2508833"/>
          </a:xfrm>
          <a:prstGeom prst="rect">
            <a:avLst/>
          </a:prstGeom>
        </p:spPr>
      </p:pic>
    </p:spTree>
    <p:extLst>
      <p:ext uri="{BB962C8B-B14F-4D97-AF65-F5344CB8AC3E}">
        <p14:creationId xmlns:p14="http://schemas.microsoft.com/office/powerpoint/2010/main" val="18087700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206829" y="245611"/>
            <a:ext cx="7401020" cy="603844"/>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12.  Removed Exit Reason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14</a:t>
            </a:fld>
            <a:endParaRPr lang="en-US" dirty="0"/>
          </a:p>
        </p:txBody>
      </p:sp>
      <p:sp>
        <p:nvSpPr>
          <p:cNvPr id="4" name="TextBox 3">
            <a:extLst>
              <a:ext uri="{FF2B5EF4-FFF2-40B4-BE49-F238E27FC236}">
                <a16:creationId xmlns:a16="http://schemas.microsoft.com/office/drawing/2014/main" id="{7A3F989F-19C5-4E49-9710-D28324420B83}"/>
              </a:ext>
            </a:extLst>
          </p:cNvPr>
          <p:cNvSpPr txBox="1"/>
          <p:nvPr/>
        </p:nvSpPr>
        <p:spPr>
          <a:xfrm>
            <a:off x="446826" y="1151135"/>
            <a:ext cx="749808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Deleted the exit reason “Claim below £1000”.</a:t>
            </a:r>
          </a:p>
        </p:txBody>
      </p:sp>
      <p:pic>
        <p:nvPicPr>
          <p:cNvPr id="5" name="Picture 4">
            <a:extLst>
              <a:ext uri="{FF2B5EF4-FFF2-40B4-BE49-F238E27FC236}">
                <a16:creationId xmlns:a16="http://schemas.microsoft.com/office/drawing/2014/main" id="{637C5FF3-57CD-490D-A2A4-61320A59361A}"/>
              </a:ext>
            </a:extLst>
          </p:cNvPr>
          <p:cNvPicPr>
            <a:picLocks noChangeAspect="1"/>
          </p:cNvPicPr>
          <p:nvPr/>
        </p:nvPicPr>
        <p:blipFill rotWithShape="1">
          <a:blip r:embed="rId3"/>
          <a:srcRect l="3584" r="7189"/>
          <a:stretch/>
        </p:blipFill>
        <p:spPr>
          <a:xfrm>
            <a:off x="8400197" y="2306805"/>
            <a:ext cx="2568061" cy="2627887"/>
          </a:xfrm>
          <a:prstGeom prst="rect">
            <a:avLst/>
          </a:prstGeom>
        </p:spPr>
      </p:pic>
    </p:spTree>
    <p:extLst>
      <p:ext uri="{BB962C8B-B14F-4D97-AF65-F5344CB8AC3E}">
        <p14:creationId xmlns:p14="http://schemas.microsoft.com/office/powerpoint/2010/main" val="3604374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a:xfrm>
            <a:off x="6680200" y="6478588"/>
            <a:ext cx="2233613" cy="365125"/>
          </a:xfrm>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2</a:t>
            </a:fld>
            <a:endParaRPr lang="en-GB" dirty="0"/>
          </a:p>
        </p:txBody>
      </p:sp>
      <p:sp>
        <p:nvSpPr>
          <p:cNvPr id="5" name="Title 1"/>
          <p:cNvSpPr>
            <a:spLocks noGrp="1"/>
          </p:cNvSpPr>
          <p:nvPr>
            <p:ph type="ctrTitle" idx="4294967295"/>
          </p:nvPr>
        </p:nvSpPr>
        <p:spPr bwMode="auto">
          <a:xfrm>
            <a:off x="1269258" y="508746"/>
            <a:ext cx="7551005" cy="435585"/>
          </a:xfrm>
          <a:prstGeom prst="rect">
            <a:avLst/>
          </a:prstGeom>
          <a:noFill/>
          <a:ln>
            <a:miter lim="800000"/>
            <a:headEnd/>
            <a:tailEnd/>
          </a:ln>
        </p:spPr>
        <p:txBody>
          <a:bodyPr>
            <a:normAutofit fontScale="90000"/>
          </a:bodyPr>
          <a:lstStyle/>
          <a:p>
            <a:br>
              <a:rPr lang="en-US" sz="3600" b="1" dirty="0">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Summary of content</a:t>
            </a:r>
            <a:br>
              <a:rPr lang="en-US" sz="2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 this document we will cover the following changes to the Portal that are included in Release 7</a:t>
            </a:r>
            <a:br>
              <a:rPr lang="en-GB" sz="2400" b="1" dirty="0">
                <a:solidFill>
                  <a:srgbClr val="E78332"/>
                </a:solidFill>
                <a:latin typeface="Arial" panose="020B0604020202020204" pitchFamily="34" charset="0"/>
                <a:cs typeface="Arial" panose="020B0604020202020204" pitchFamily="34" charset="0"/>
              </a:rPr>
            </a:br>
            <a:endParaRPr lang="en-GB" sz="2400" b="1" dirty="0">
              <a:solidFill>
                <a:srgbClr val="E78332"/>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DD17ED-D706-4F9A-9991-B125A3A32D72}"/>
              </a:ext>
            </a:extLst>
          </p:cNvPr>
          <p:cNvSpPr/>
          <p:nvPr/>
        </p:nvSpPr>
        <p:spPr>
          <a:xfrm>
            <a:off x="1066800" y="1226858"/>
            <a:ext cx="6096000" cy="4404283"/>
          </a:xfrm>
          <a:prstGeom prst="rect">
            <a:avLst/>
          </a:prstGeom>
        </p:spPr>
        <p:txBody>
          <a:bodyPr>
            <a:spAutoFit/>
          </a:bodyPr>
          <a:lstStyle/>
          <a:p>
            <a:pPr>
              <a:lnSpc>
                <a:spcPct val="90000"/>
              </a:lnSpc>
              <a:spcAft>
                <a:spcPts val="600"/>
              </a:spcAft>
            </a:pPr>
            <a:endParaRPr lang="en-US" sz="1400" dirty="0"/>
          </a:p>
          <a:p>
            <a:pPr>
              <a:lnSpc>
                <a:spcPct val="90000"/>
              </a:lnSpc>
              <a:spcAft>
                <a:spcPts val="600"/>
              </a:spcAft>
            </a:pPr>
            <a:r>
              <a:rPr lang="en-US" sz="1400" dirty="0">
                <a:latin typeface="Arial" panose="020B0604020202020204" pitchFamily="34" charset="0"/>
                <a:cs typeface="Arial" panose="020B0604020202020204" pitchFamily="34" charset="0"/>
              </a:rPr>
              <a:t>     1. New accident date;</a:t>
            </a:r>
          </a:p>
          <a:p>
            <a:pPr>
              <a:lnSpc>
                <a:spcPct val="90000"/>
              </a:lnSpc>
              <a:spcAft>
                <a:spcPts val="600"/>
              </a:spcAft>
            </a:pPr>
            <a:r>
              <a:rPr lang="en-US" sz="1400" b="1" dirty="0">
                <a:latin typeface="Arial" panose="020B0604020202020204" pitchFamily="34" charset="0"/>
                <a:cs typeface="Arial" panose="020B0604020202020204" pitchFamily="34" charset="0"/>
              </a:rPr>
              <a:t>     PAP Process only</a:t>
            </a:r>
          </a:p>
          <a:p>
            <a:pPr>
              <a:lnSpc>
                <a:spcPct val="90000"/>
              </a:lnSpc>
              <a:spcAft>
                <a:spcPts val="600"/>
              </a:spcAft>
            </a:pPr>
            <a:r>
              <a:rPr lang="en-US" sz="1400" dirty="0">
                <a:latin typeface="Arial" panose="020B0604020202020204" pitchFamily="34" charset="0"/>
                <a:cs typeface="Arial" panose="020B0604020202020204" pitchFamily="34" charset="0"/>
              </a:rPr>
              <a:t>     2. OIC reference number;</a:t>
            </a:r>
          </a:p>
          <a:p>
            <a:pPr>
              <a:lnSpc>
                <a:spcPct val="90000"/>
              </a:lnSpc>
              <a:spcAft>
                <a:spcPts val="600"/>
              </a:spcAft>
            </a:pPr>
            <a:r>
              <a:rPr lang="en-US" sz="1400" dirty="0">
                <a:latin typeface="Arial" panose="020B0604020202020204" pitchFamily="34" charset="0"/>
                <a:cs typeface="Arial" panose="020B0604020202020204" pitchFamily="34" charset="0"/>
              </a:rPr>
              <a:t>     3. New Tariffs;</a:t>
            </a:r>
          </a:p>
          <a:p>
            <a:pPr marL="228600" lvl="1">
              <a:lnSpc>
                <a:spcPct val="90000"/>
              </a:lnSpc>
              <a:spcAft>
                <a:spcPts val="600"/>
              </a:spcAft>
            </a:pPr>
            <a:r>
              <a:rPr lang="en-US" sz="1400" dirty="0">
                <a:latin typeface="Arial" panose="020B0604020202020204" pitchFamily="34" charset="0"/>
                <a:cs typeface="Arial" panose="020B0604020202020204" pitchFamily="34" charset="0"/>
              </a:rPr>
              <a:t>4. Interim Settlement Pack - Interim Payment Request Breakdown;</a:t>
            </a:r>
          </a:p>
          <a:p>
            <a:pPr marL="228600" lvl="1">
              <a:lnSpc>
                <a:spcPct val="90000"/>
              </a:lnSpc>
              <a:spcAft>
                <a:spcPts val="600"/>
              </a:spcAft>
            </a:pPr>
            <a:r>
              <a:rPr lang="en-US" sz="1400" dirty="0">
                <a:latin typeface="Arial" panose="020B0604020202020204" pitchFamily="34" charset="0"/>
                <a:cs typeface="Arial" panose="020B0604020202020204" pitchFamily="34" charset="0"/>
              </a:rPr>
              <a:t>5. Stage 2 Settlement Pack and Interim Settlement Pack - Medical Report;</a:t>
            </a:r>
          </a:p>
          <a:p>
            <a:pPr marL="228600" lvl="1">
              <a:lnSpc>
                <a:spcPct val="90000"/>
              </a:lnSpc>
              <a:spcAft>
                <a:spcPts val="600"/>
              </a:spcAft>
            </a:pPr>
            <a:r>
              <a:rPr lang="en-US" sz="1400" dirty="0">
                <a:latin typeface="Arial" panose="020B0604020202020204" pitchFamily="34" charset="0"/>
                <a:cs typeface="Arial" panose="020B0604020202020204" pitchFamily="34" charset="0"/>
              </a:rPr>
              <a:t>6. Stage 2 Settlement Pack - New loss type of 'Tariff' added;</a:t>
            </a:r>
          </a:p>
          <a:p>
            <a:pPr marL="228600" lvl="1">
              <a:lnSpc>
                <a:spcPct val="90000"/>
              </a:lnSpc>
              <a:spcAft>
                <a:spcPts val="600"/>
              </a:spcAft>
            </a:pPr>
            <a:r>
              <a:rPr lang="en-US" sz="1400" dirty="0">
                <a:latin typeface="Arial" panose="020B0604020202020204" pitchFamily="34" charset="0"/>
                <a:cs typeface="Arial" panose="020B0604020202020204" pitchFamily="34" charset="0"/>
              </a:rPr>
              <a:t>7. Settlement Pack 2 - S2SP Payment Request Breakdown;</a:t>
            </a:r>
          </a:p>
          <a:p>
            <a:pPr marL="228600" lvl="1">
              <a:lnSpc>
                <a:spcPct val="90000"/>
              </a:lnSpc>
              <a:spcAft>
                <a:spcPts val="600"/>
              </a:spcAft>
            </a:pPr>
            <a:r>
              <a:rPr lang="en-US" sz="1400" dirty="0">
                <a:latin typeface="Arial" panose="020B0604020202020204" pitchFamily="34" charset="0"/>
                <a:cs typeface="Arial" panose="020B0604020202020204" pitchFamily="34" charset="0"/>
              </a:rPr>
              <a:t>8. Settlement Pack 2 - Counter Offer;</a:t>
            </a:r>
          </a:p>
          <a:p>
            <a:pPr marL="228600" lvl="1">
              <a:lnSpc>
                <a:spcPct val="90000"/>
              </a:lnSpc>
              <a:spcAft>
                <a:spcPts val="600"/>
              </a:spcAft>
            </a:pPr>
            <a:r>
              <a:rPr lang="en-US" sz="1400" dirty="0">
                <a:latin typeface="Arial" panose="020B0604020202020204" pitchFamily="34" charset="0"/>
                <a:cs typeface="Arial" panose="020B0604020202020204" pitchFamily="34" charset="0"/>
              </a:rPr>
              <a:t>9. Settlement Pack 2 - Payment Request Breakdown;</a:t>
            </a:r>
          </a:p>
          <a:p>
            <a:pPr marL="228600" lvl="1">
              <a:lnSpc>
                <a:spcPct val="90000"/>
              </a:lnSpc>
              <a:spcAft>
                <a:spcPts val="600"/>
              </a:spcAft>
            </a:pPr>
            <a:r>
              <a:rPr lang="en-US" sz="1400" dirty="0">
                <a:latin typeface="Arial" panose="020B0604020202020204" pitchFamily="34" charset="0"/>
                <a:cs typeface="Arial" panose="020B0604020202020204" pitchFamily="34" charset="0"/>
              </a:rPr>
              <a:t>10. Settlement Pack 2, continued;</a:t>
            </a:r>
          </a:p>
          <a:p>
            <a:pPr marL="228600" lvl="1">
              <a:lnSpc>
                <a:spcPct val="90000"/>
              </a:lnSpc>
              <a:spcAft>
                <a:spcPts val="600"/>
              </a:spcAft>
            </a:pPr>
            <a:r>
              <a:rPr lang="en-US" sz="1400" dirty="0">
                <a:latin typeface="Arial" panose="020B0604020202020204" pitchFamily="34" charset="0"/>
                <a:cs typeface="Arial" panose="020B0604020202020204" pitchFamily="34" charset="0"/>
              </a:rPr>
              <a:t>11. New Exit Point;</a:t>
            </a:r>
          </a:p>
          <a:p>
            <a:pPr marL="228600" lvl="1">
              <a:lnSpc>
                <a:spcPct val="90000"/>
              </a:lnSpc>
              <a:spcAft>
                <a:spcPts val="600"/>
              </a:spcAft>
            </a:pPr>
            <a:r>
              <a:rPr lang="en-US" sz="1400" dirty="0">
                <a:latin typeface="Arial" panose="020B0604020202020204" pitchFamily="34" charset="0"/>
                <a:cs typeface="Arial" panose="020B0604020202020204" pitchFamily="34" charset="0"/>
              </a:rPr>
              <a:t>12. Removed Exit Reason.</a:t>
            </a:r>
          </a:p>
          <a:p>
            <a:pPr indent="-228600">
              <a:lnSpc>
                <a:spcPct val="90000"/>
              </a:lnSpc>
              <a:spcAft>
                <a:spcPts val="600"/>
              </a:spcAft>
              <a:buFont typeface="Arial" panose="020B0604020202020204" pitchFamily="34" charset="0"/>
              <a:buChar char="•"/>
            </a:pPr>
            <a:endParaRPr lang="en-US" sz="900" dirty="0"/>
          </a:p>
          <a:p>
            <a:pPr>
              <a:lnSpc>
                <a:spcPct val="90000"/>
              </a:lnSpc>
              <a:spcAft>
                <a:spcPts val="600"/>
              </a:spcAft>
            </a:pPr>
            <a:r>
              <a:rPr lang="en-US" sz="900" dirty="0">
                <a:latin typeface="Arial" panose="020B0604020202020204" pitchFamily="34" charset="0"/>
                <a:cs typeface="Arial" panose="020B0604020202020204" pitchFamily="34" charset="0"/>
              </a:rPr>
              <a:t>*Please note, the images used throughout this document are subject to change. </a:t>
            </a:r>
          </a:p>
        </p:txBody>
      </p:sp>
      <p:pic>
        <p:nvPicPr>
          <p:cNvPr id="8" name="Picture 7">
            <a:extLst>
              <a:ext uri="{FF2B5EF4-FFF2-40B4-BE49-F238E27FC236}">
                <a16:creationId xmlns:a16="http://schemas.microsoft.com/office/drawing/2014/main" id="{D8BB8136-7371-45A1-8E6B-215A1D20B3EF}"/>
              </a:ext>
            </a:extLst>
          </p:cNvPr>
          <p:cNvPicPr>
            <a:picLocks noChangeAspect="1"/>
          </p:cNvPicPr>
          <p:nvPr/>
        </p:nvPicPr>
        <p:blipFill rotWithShape="1">
          <a:blip r:embed="rId3"/>
          <a:srcRect l="3584" r="7189"/>
          <a:stretch/>
        </p:blipFill>
        <p:spPr>
          <a:xfrm>
            <a:off x="7457127" y="1322746"/>
            <a:ext cx="3082925" cy="3154746"/>
          </a:xfrm>
          <a:prstGeom prst="rect">
            <a:avLst/>
          </a:prstGeom>
        </p:spPr>
      </p:pic>
    </p:spTree>
    <p:extLst>
      <p:ext uri="{BB962C8B-B14F-4D97-AF65-F5344CB8AC3E}">
        <p14:creationId xmlns:p14="http://schemas.microsoft.com/office/powerpoint/2010/main" val="4192517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a:xfrm>
            <a:off x="6680200" y="6478588"/>
            <a:ext cx="2233613" cy="365125"/>
          </a:xfrm>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3</a:t>
            </a:fld>
            <a:endParaRPr lang="en-GB" dirty="0"/>
          </a:p>
        </p:txBody>
      </p:sp>
      <p:sp>
        <p:nvSpPr>
          <p:cNvPr id="5" name="Title 1"/>
          <p:cNvSpPr>
            <a:spLocks noGrp="1"/>
          </p:cNvSpPr>
          <p:nvPr>
            <p:ph type="ctrTitle" idx="4294967295"/>
          </p:nvPr>
        </p:nvSpPr>
        <p:spPr bwMode="auto">
          <a:xfrm>
            <a:off x="246001" y="427103"/>
            <a:ext cx="7551005" cy="435585"/>
          </a:xfrm>
          <a:prstGeom prst="rect">
            <a:avLst/>
          </a:prstGeom>
          <a:noFill/>
          <a:ln>
            <a:miter lim="800000"/>
            <a:headEnd/>
            <a:tailEnd/>
          </a:ln>
        </p:spPr>
        <p:txBody>
          <a:bodyPr>
            <a:normAutofit fontScale="90000"/>
          </a:bodyPr>
          <a:lstStyle/>
          <a:p>
            <a:pPr algn="l" eaLnBrk="1" hangingPunct="1"/>
            <a:r>
              <a:rPr lang="en-GB" sz="2400" b="1" dirty="0">
                <a:solidFill>
                  <a:srgbClr val="E78332"/>
                </a:solidFill>
                <a:latin typeface="Arial" panose="020B0604020202020204" pitchFamily="34" charset="0"/>
                <a:cs typeface="Arial" panose="020B0604020202020204" pitchFamily="34" charset="0"/>
              </a:rPr>
              <a:t>1. New accident date (Applies to both processes)</a:t>
            </a:r>
            <a:br>
              <a:rPr lang="en-GB" sz="2400" b="1" dirty="0">
                <a:solidFill>
                  <a:srgbClr val="E78332"/>
                </a:solidFill>
                <a:latin typeface="Arial" panose="020B0604020202020204" pitchFamily="34" charset="0"/>
                <a:cs typeface="Arial" panose="020B0604020202020204" pitchFamily="34" charset="0"/>
              </a:rPr>
            </a:br>
            <a:endParaRPr lang="en-GB" sz="2400" b="1" dirty="0">
              <a:solidFill>
                <a:srgbClr val="E78332"/>
              </a:solidFill>
              <a:latin typeface="Arial" panose="020B0604020202020204" pitchFamily="34" charset="0"/>
              <a:cs typeface="Arial" panose="020B0604020202020204" pitchFamily="34" charset="0"/>
            </a:endParaRPr>
          </a:p>
        </p:txBody>
      </p:sp>
      <p:sp>
        <p:nvSpPr>
          <p:cNvPr id="3" name="Rectangle 2"/>
          <p:cNvSpPr/>
          <p:nvPr/>
        </p:nvSpPr>
        <p:spPr>
          <a:xfrm>
            <a:off x="246001" y="932312"/>
            <a:ext cx="10262775" cy="126188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The Claimant will experience a different journey based on accident date.  </a:t>
            </a:r>
            <a:r>
              <a:rPr lang="en-US" sz="1400" dirty="0">
                <a:latin typeface="Arial" panose="020B0604020202020204" pitchFamily="34" charset="0"/>
                <a:cs typeface="Arial" panose="020B0604020202020204" pitchFamily="34" charset="0"/>
              </a:rPr>
              <a:t>This page is a gateway to either the existing process or the PAP process. </a:t>
            </a:r>
            <a:endParaRPr lang="en-GB" sz="1400" dirty="0">
              <a:latin typeface="Arial" panose="020B0604020202020204" pitchFamily="34" charset="0"/>
              <a:cs typeface="Arial" panose="020B0604020202020204" pitchFamily="34" charset="0"/>
            </a:endParaRPr>
          </a:p>
          <a:p>
            <a:endParaRPr lang="en-GB" dirty="0"/>
          </a:p>
          <a:p>
            <a:endParaRPr lang="en-GB" dirty="0"/>
          </a:p>
          <a:p>
            <a:endParaRPr lang="en-GB" sz="1200" dirty="0">
              <a:solidFill>
                <a:srgbClr val="0F0F0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FC942C-A9E7-4FA5-8590-AEB7B9C2DBB5}"/>
              </a:ext>
            </a:extLst>
          </p:cNvPr>
          <p:cNvPicPr>
            <a:picLocks noChangeAspect="1"/>
          </p:cNvPicPr>
          <p:nvPr/>
        </p:nvPicPr>
        <p:blipFill>
          <a:blip r:embed="rId3"/>
          <a:stretch>
            <a:fillRect/>
          </a:stretch>
        </p:blipFill>
        <p:spPr>
          <a:xfrm>
            <a:off x="1422400" y="1563254"/>
            <a:ext cx="8384598" cy="4096517"/>
          </a:xfrm>
          <a:prstGeom prst="rect">
            <a:avLst/>
          </a:prstGeom>
          <a:noFill/>
          <a:ln>
            <a:solidFill>
              <a:schemeClr val="accent5">
                <a:lumMod val="25000"/>
              </a:schemeClr>
            </a:solidFill>
          </a:ln>
        </p:spPr>
      </p:pic>
    </p:spTree>
    <p:extLst>
      <p:ext uri="{BB962C8B-B14F-4D97-AF65-F5344CB8AC3E}">
        <p14:creationId xmlns:p14="http://schemas.microsoft.com/office/powerpoint/2010/main" val="2513635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bwMode="auto">
          <a:xfrm>
            <a:off x="298994" y="51881"/>
            <a:ext cx="4485698" cy="636897"/>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2. OIC Reference Number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4</a:t>
            </a:fld>
            <a:endParaRPr lang="en-US" dirty="0"/>
          </a:p>
        </p:txBody>
      </p:sp>
      <p:sp>
        <p:nvSpPr>
          <p:cNvPr id="11" name="Rectangle 10"/>
          <p:cNvSpPr/>
          <p:nvPr/>
        </p:nvSpPr>
        <p:spPr>
          <a:xfrm>
            <a:off x="353423" y="839526"/>
            <a:ext cx="11250747"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In the PAP process only, the </a:t>
            </a:r>
            <a:r>
              <a:rPr lang="en-GB" sz="1200" dirty="0">
                <a:latin typeface="Arial" panose="020B0604020202020204" pitchFamily="34" charset="0"/>
                <a:cs typeface="Arial" panose="020B0604020202020204" pitchFamily="34" charset="0"/>
              </a:rPr>
              <a:t>Claimant has the option to enter the OIC Reference Number </a:t>
            </a:r>
            <a:endParaRPr lang="en-US" sz="1200"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78018250-FDE2-4511-983F-10543E2E4A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3423" y="4901055"/>
            <a:ext cx="9196680" cy="1189444"/>
          </a:xfrm>
          <a:prstGeom prst="rect">
            <a:avLst/>
          </a:prstGeom>
          <a:noFill/>
          <a:ln>
            <a:solidFill>
              <a:schemeClr val="accent5">
                <a:lumMod val="25000"/>
              </a:schemeClr>
            </a:solidFill>
          </a:ln>
        </p:spPr>
      </p:pic>
      <p:sp>
        <p:nvSpPr>
          <p:cNvPr id="3" name="Rectangle 2">
            <a:extLst>
              <a:ext uri="{FF2B5EF4-FFF2-40B4-BE49-F238E27FC236}">
                <a16:creationId xmlns:a16="http://schemas.microsoft.com/office/drawing/2014/main" id="{E05668EA-3B3B-4692-96ED-C255EC16F8D5}"/>
              </a:ext>
            </a:extLst>
          </p:cNvPr>
          <p:cNvSpPr/>
          <p:nvPr/>
        </p:nvSpPr>
        <p:spPr>
          <a:xfrm>
            <a:off x="298994" y="3580482"/>
            <a:ext cx="9782034"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This new field will appear in the following activities only:</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Activity: Activity 0_10 – Claim Data Input/Edit (CR)</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Activity: F_0_25_AcceptClaimDecision (COMP)</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Process Details page, which is an icon button available in the Worklist and in the Search List, so in case this reference number can be always retrieved both from the COMP and the CR.</a:t>
            </a:r>
            <a:endParaRPr lang="en-GB"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ADCEDA-8535-4B44-860C-D2DCFC20ECDE}"/>
              </a:ext>
            </a:extLst>
          </p:cNvPr>
          <p:cNvPicPr>
            <a:picLocks noChangeAspect="1"/>
          </p:cNvPicPr>
          <p:nvPr/>
        </p:nvPicPr>
        <p:blipFill>
          <a:blip r:embed="rId4"/>
          <a:stretch>
            <a:fillRect/>
          </a:stretch>
        </p:blipFill>
        <p:spPr>
          <a:xfrm>
            <a:off x="353423" y="1200285"/>
            <a:ext cx="7342612" cy="2320075"/>
          </a:xfrm>
          <a:prstGeom prst="rect">
            <a:avLst/>
          </a:prstGeom>
          <a:noFill/>
          <a:ln>
            <a:solidFill>
              <a:schemeClr val="accent5">
                <a:lumMod val="25000"/>
              </a:schemeClr>
            </a:solidFill>
          </a:ln>
        </p:spPr>
      </p:pic>
    </p:spTree>
    <p:extLst>
      <p:ext uri="{BB962C8B-B14F-4D97-AF65-F5344CB8AC3E}">
        <p14:creationId xmlns:p14="http://schemas.microsoft.com/office/powerpoint/2010/main" val="3439952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bwMode="auto">
          <a:xfrm>
            <a:off x="137658" y="191182"/>
            <a:ext cx="7304821" cy="657225"/>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3. New Tariffs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5</a:t>
            </a:fld>
            <a:endParaRPr lang="en-GB" dirty="0"/>
          </a:p>
        </p:txBody>
      </p:sp>
      <p:sp>
        <p:nvSpPr>
          <p:cNvPr id="3" name="Rectangle 3"/>
          <p:cNvSpPr>
            <a:spLocks noChangeArrowheads="1"/>
          </p:cNvSpPr>
          <p:nvPr/>
        </p:nvSpPr>
        <p:spPr bwMode="auto">
          <a:xfrm>
            <a:off x="333601" y="918762"/>
            <a:ext cx="9806442" cy="133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1400" dirty="0"/>
              <a:t>The Injury Type dropdown selection contains four injury options; among these four, two have been amended to specify Tariff/Non-Tariff.</a:t>
            </a:r>
          </a:p>
          <a:p>
            <a:endParaRPr lang="en-GB" sz="1400" dirty="0"/>
          </a:p>
          <a:p>
            <a:pPr marL="285750" indent="-285750">
              <a:buFont typeface="Arial" panose="020B0604020202020204" pitchFamily="34" charset="0"/>
              <a:buChar char="•"/>
            </a:pPr>
            <a:r>
              <a:rPr lang="en-US" sz="1400" dirty="0"/>
              <a:t>Soft-tissue (non-tariff)</a:t>
            </a:r>
            <a:endParaRPr lang="en-GB" sz="1400" dirty="0"/>
          </a:p>
          <a:p>
            <a:pPr marL="285750" indent="-285750">
              <a:buFont typeface="Arial" panose="020B0604020202020204" pitchFamily="34" charset="0"/>
              <a:buChar char="•"/>
            </a:pPr>
            <a:r>
              <a:rPr lang="en-US" sz="1400" dirty="0"/>
              <a:t>Whiplash (tariff)</a:t>
            </a:r>
            <a:endParaRPr lang="en-GB" sz="1400" dirty="0"/>
          </a:p>
          <a:p>
            <a:endParaRPr lang="en-GB" altLang="en-US" sz="1050" dirty="0">
              <a:cs typeface="Arial" panose="020B0604020202020204" pitchFamily="34" charset="0"/>
              <a:sym typeface="Wingdings" panose="05000000000000000000" pitchFamily="2" charset="2"/>
            </a:endParaRPr>
          </a:p>
        </p:txBody>
      </p:sp>
      <p:pic>
        <p:nvPicPr>
          <p:cNvPr id="2" name="Picture 1">
            <a:extLst>
              <a:ext uri="{FF2B5EF4-FFF2-40B4-BE49-F238E27FC236}">
                <a16:creationId xmlns:a16="http://schemas.microsoft.com/office/drawing/2014/main" id="{5A685264-CD5C-4759-A1E6-9497338BCEF9}"/>
              </a:ext>
            </a:extLst>
          </p:cNvPr>
          <p:cNvPicPr>
            <a:picLocks noChangeAspect="1"/>
          </p:cNvPicPr>
          <p:nvPr/>
        </p:nvPicPr>
        <p:blipFill>
          <a:blip r:embed="rId3"/>
          <a:stretch>
            <a:fillRect/>
          </a:stretch>
        </p:blipFill>
        <p:spPr>
          <a:xfrm>
            <a:off x="535709" y="2139571"/>
            <a:ext cx="10344727" cy="3296898"/>
          </a:xfrm>
          <a:prstGeom prst="rect">
            <a:avLst/>
          </a:prstGeom>
          <a:noFill/>
          <a:ln>
            <a:solidFill>
              <a:schemeClr val="accent5">
                <a:lumMod val="25000"/>
              </a:schemeClr>
            </a:solidFill>
          </a:ln>
        </p:spPr>
      </p:pic>
    </p:spTree>
    <p:extLst>
      <p:ext uri="{BB962C8B-B14F-4D97-AF65-F5344CB8AC3E}">
        <p14:creationId xmlns:p14="http://schemas.microsoft.com/office/powerpoint/2010/main" val="3630243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bwMode="auto">
          <a:xfrm>
            <a:off x="219302" y="272825"/>
            <a:ext cx="7508595" cy="822343"/>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4. Interim Settlement Pack - Interim Payment Request Breakdown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6</a:t>
            </a:fld>
            <a:endParaRPr lang="en-US" dirty="0"/>
          </a:p>
        </p:txBody>
      </p:sp>
      <p:sp>
        <p:nvSpPr>
          <p:cNvPr id="2" name="Rectangle 1"/>
          <p:cNvSpPr/>
          <p:nvPr/>
        </p:nvSpPr>
        <p:spPr>
          <a:xfrm>
            <a:off x="337636" y="1356745"/>
            <a:ext cx="10863764" cy="523220"/>
          </a:xfrm>
          <a:prstGeom prst="rect">
            <a:avLst/>
          </a:prstGeom>
        </p:spPr>
        <p:txBody>
          <a:bodyPr wrap="square">
            <a:spAutoFit/>
          </a:bodyPr>
          <a:lstStyle/>
          <a:p>
            <a:pPr>
              <a:spcAft>
                <a:spcPts val="600"/>
              </a:spcAft>
            </a:pPr>
            <a:r>
              <a:rPr lang="en-GB" sz="1400" dirty="0">
                <a:latin typeface="Arial" panose="020B0604020202020204" pitchFamily="34" charset="0"/>
                <a:ea typeface="SimSun" panose="02010600030101010101" pitchFamily="2" charset="-122"/>
                <a:cs typeface="Arial" panose="020B0604020202020204" pitchFamily="34" charset="0"/>
              </a:rPr>
              <a:t>Breakdown of the interim payment request in Interim Settlement Pack indicates how much of interim payment relates to tariff amount, how much relates to PSLA and  how much relates to other losses which include every other loss apart from PSLA and Tariff. </a:t>
            </a:r>
          </a:p>
        </p:txBody>
      </p:sp>
      <p:pic>
        <p:nvPicPr>
          <p:cNvPr id="4" name="Picture 3">
            <a:extLst>
              <a:ext uri="{FF2B5EF4-FFF2-40B4-BE49-F238E27FC236}">
                <a16:creationId xmlns:a16="http://schemas.microsoft.com/office/drawing/2014/main" id="{C8F055AD-F090-4FAF-ADA7-6367268B82CB}"/>
              </a:ext>
            </a:extLst>
          </p:cNvPr>
          <p:cNvPicPr>
            <a:picLocks noChangeAspect="1"/>
          </p:cNvPicPr>
          <p:nvPr/>
        </p:nvPicPr>
        <p:blipFill>
          <a:blip r:embed="rId3"/>
          <a:stretch>
            <a:fillRect/>
          </a:stretch>
        </p:blipFill>
        <p:spPr>
          <a:xfrm>
            <a:off x="988290" y="2321351"/>
            <a:ext cx="8571345" cy="3179904"/>
          </a:xfrm>
          <a:prstGeom prst="rect">
            <a:avLst/>
          </a:prstGeom>
          <a:noFill/>
          <a:ln>
            <a:solidFill>
              <a:schemeClr val="accent5">
                <a:lumMod val="25000"/>
              </a:schemeClr>
            </a:solidFill>
          </a:ln>
        </p:spPr>
      </p:pic>
    </p:spTree>
    <p:extLst>
      <p:ext uri="{BB962C8B-B14F-4D97-AF65-F5344CB8AC3E}">
        <p14:creationId xmlns:p14="http://schemas.microsoft.com/office/powerpoint/2010/main" val="2840880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bwMode="auto">
          <a:xfrm>
            <a:off x="290058" y="359910"/>
            <a:ext cx="8815842" cy="880959"/>
          </a:xfrm>
          <a:prstGeom prst="rect">
            <a:avLst/>
          </a:prstGeom>
          <a:noFill/>
          <a:ln>
            <a:miter lim="800000"/>
            <a:headEnd/>
            <a:tailEnd/>
          </a:ln>
        </p:spPr>
        <p:txBody>
          <a:bodyPr>
            <a:normAutofit/>
          </a:bodyPr>
          <a:lstStyle/>
          <a:p>
            <a:pPr algn="l" eaLnBrk="1" hangingPunct="1"/>
            <a:r>
              <a:rPr lang="en-GB" sz="2400" b="1" dirty="0">
                <a:solidFill>
                  <a:srgbClr val="E78332"/>
                </a:solidFill>
                <a:latin typeface="Arial" charset="0"/>
                <a:cs typeface="Arial" charset="0"/>
              </a:rPr>
              <a:t>5. Stage 2 Settlement Pack and Interim Settlement Pack - Medical Report </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7</a:t>
            </a:fld>
            <a:endParaRPr lang="en-US" dirty="0"/>
          </a:p>
        </p:txBody>
      </p:sp>
      <p:sp>
        <p:nvSpPr>
          <p:cNvPr id="4" name="Rectangle 3">
            <a:extLst>
              <a:ext uri="{FF2B5EF4-FFF2-40B4-BE49-F238E27FC236}">
                <a16:creationId xmlns:a16="http://schemas.microsoft.com/office/drawing/2014/main" id="{A71CC0BC-78B1-4EAD-96EE-BA58FBCE596F}"/>
              </a:ext>
            </a:extLst>
          </p:cNvPr>
          <p:cNvSpPr/>
          <p:nvPr/>
        </p:nvSpPr>
        <p:spPr>
          <a:xfrm>
            <a:off x="386826" y="1391131"/>
            <a:ext cx="10613187"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Where 'Whiplash (Tariff)" selected in CNF, the inclusion of at least 1 medical report for stage 2 settlement pack will become mandatory. </a:t>
            </a:r>
          </a:p>
        </p:txBody>
      </p:sp>
      <p:pic>
        <p:nvPicPr>
          <p:cNvPr id="2" name="Picture 1">
            <a:extLst>
              <a:ext uri="{FF2B5EF4-FFF2-40B4-BE49-F238E27FC236}">
                <a16:creationId xmlns:a16="http://schemas.microsoft.com/office/drawing/2014/main" id="{8C34F5AE-B7B7-4680-9400-2C4D87993EE4}"/>
              </a:ext>
            </a:extLst>
          </p:cNvPr>
          <p:cNvPicPr>
            <a:picLocks noChangeAspect="1"/>
          </p:cNvPicPr>
          <p:nvPr/>
        </p:nvPicPr>
        <p:blipFill>
          <a:blip r:embed="rId3"/>
          <a:stretch>
            <a:fillRect/>
          </a:stretch>
        </p:blipFill>
        <p:spPr>
          <a:xfrm>
            <a:off x="290058" y="2145624"/>
            <a:ext cx="10229850" cy="3199481"/>
          </a:xfrm>
          <a:prstGeom prst="rect">
            <a:avLst/>
          </a:prstGeom>
          <a:noFill/>
          <a:ln>
            <a:solidFill>
              <a:schemeClr val="accent5">
                <a:lumMod val="25000"/>
              </a:schemeClr>
            </a:solidFill>
          </a:ln>
        </p:spPr>
      </p:pic>
    </p:spTree>
    <p:extLst>
      <p:ext uri="{BB962C8B-B14F-4D97-AF65-F5344CB8AC3E}">
        <p14:creationId xmlns:p14="http://schemas.microsoft.com/office/powerpoint/2010/main" val="21194960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bwMode="auto">
          <a:xfrm>
            <a:off x="290058" y="245610"/>
            <a:ext cx="9093428" cy="510948"/>
          </a:xfrm>
          <a:prstGeom prst="rect">
            <a:avLst/>
          </a:prstGeom>
          <a:noFill/>
          <a:ln>
            <a:miter lim="800000"/>
            <a:headEnd/>
            <a:tailEnd/>
          </a:ln>
        </p:spPr>
        <p:txBody>
          <a:bodyPr/>
          <a:lstStyle/>
          <a:p>
            <a:pPr algn="l" eaLnBrk="1" hangingPunct="1"/>
            <a:r>
              <a:rPr lang="en-GB" sz="2400" b="1" dirty="0">
                <a:solidFill>
                  <a:srgbClr val="E78332"/>
                </a:solidFill>
                <a:latin typeface="Arial" charset="0"/>
                <a:cs typeface="Arial" charset="0"/>
              </a:rPr>
              <a:t>6. Stage 2 Settlement Pack - New loss type of 'Tariff' added</a:t>
            </a: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8</a:t>
            </a:fld>
            <a:endParaRPr lang="en-US" dirty="0"/>
          </a:p>
        </p:txBody>
      </p:sp>
      <p:sp>
        <p:nvSpPr>
          <p:cNvPr id="4" name="Rectangle 3"/>
          <p:cNvSpPr/>
          <p:nvPr/>
        </p:nvSpPr>
        <p:spPr>
          <a:xfrm>
            <a:off x="290057" y="988262"/>
            <a:ext cx="10742613" cy="1031051"/>
          </a:xfrm>
          <a:prstGeom prst="rect">
            <a:avLst/>
          </a:prstGeom>
        </p:spPr>
        <p:txBody>
          <a:bodyPr wrap="square">
            <a:spAutoFit/>
          </a:bodyPr>
          <a:lstStyle/>
          <a:p>
            <a:pPr>
              <a:spcAft>
                <a:spcPts val="600"/>
              </a:spcAft>
            </a:pPr>
            <a:r>
              <a:rPr lang="en-GB" sz="1400" dirty="0">
                <a:latin typeface="Arial" panose="020B0604020202020204" pitchFamily="34" charset="0"/>
                <a:cs typeface="Arial" panose="020B0604020202020204" pitchFamily="34" charset="0"/>
              </a:rPr>
              <a:t>A new loss type of 'Tariff' has been added.  </a:t>
            </a:r>
          </a:p>
          <a:p>
            <a:pPr>
              <a:spcAft>
                <a:spcPts val="600"/>
              </a:spcAft>
            </a:pPr>
            <a:r>
              <a:rPr lang="en-GB" sz="1400" dirty="0">
                <a:latin typeface="Arial" panose="020B0604020202020204" pitchFamily="34" charset="0"/>
                <a:cs typeface="Arial" panose="020B0604020202020204" pitchFamily="34" charset="0"/>
              </a:rPr>
              <a:t>For this 'Tariff' loss type, additional 'Tariff Type' dropdown has been added to capture 'Tariff 1' or 'Tariff 2', an additional supporting field of 'Exceptional Circumstances Uplift (Yes/No) has been created, and where the response to this is 'yes', 2 additional fields have been created, 'Exceptional circumstances uplift %' and 'Please explain reasons for exceptional circumstances'</a:t>
            </a:r>
            <a:endParaRPr lang="en-GB" sz="1050" dirty="0">
              <a:solidFill>
                <a:srgbClr val="0F0F0F"/>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911F68-B874-4C89-974C-1D575651120C}"/>
              </a:ext>
            </a:extLst>
          </p:cNvPr>
          <p:cNvPicPr>
            <a:picLocks noChangeAspect="1"/>
          </p:cNvPicPr>
          <p:nvPr/>
        </p:nvPicPr>
        <p:blipFill>
          <a:blip r:embed="rId3"/>
          <a:stretch>
            <a:fillRect/>
          </a:stretch>
        </p:blipFill>
        <p:spPr>
          <a:xfrm>
            <a:off x="145028" y="2292690"/>
            <a:ext cx="11901943" cy="2545998"/>
          </a:xfrm>
          <a:prstGeom prst="rect">
            <a:avLst/>
          </a:prstGeom>
          <a:noFill/>
          <a:ln>
            <a:solidFill>
              <a:schemeClr val="accent5">
                <a:lumMod val="25000"/>
              </a:schemeClr>
            </a:solidFill>
          </a:ln>
        </p:spPr>
      </p:pic>
    </p:spTree>
    <p:extLst>
      <p:ext uri="{BB962C8B-B14F-4D97-AF65-F5344CB8AC3E}">
        <p14:creationId xmlns:p14="http://schemas.microsoft.com/office/powerpoint/2010/main" val="28351871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bwMode="auto">
          <a:xfrm>
            <a:off x="224744" y="-5443"/>
            <a:ext cx="9082542" cy="1000805"/>
          </a:xfrm>
          <a:prstGeom prst="rect">
            <a:avLst/>
          </a:prstGeom>
          <a:noFill/>
          <a:ln>
            <a:miter lim="800000"/>
            <a:headEnd/>
            <a:tailEnd/>
          </a:ln>
        </p:spPr>
        <p:txBody>
          <a:bodyPr>
            <a:normAutofit/>
          </a:bodyPr>
          <a:lstStyle/>
          <a:p>
            <a:pPr algn="l" eaLnBrk="1" hangingPunct="1"/>
            <a:r>
              <a:rPr lang="en-GB" sz="2400" b="1" dirty="0">
                <a:solidFill>
                  <a:srgbClr val="E78332"/>
                </a:solidFill>
                <a:latin typeface="Arial" charset="0"/>
                <a:cs typeface="Arial" charset="0"/>
              </a:rPr>
              <a:t>7. Settlement Pack 2 - S2SP Payment Request Breakdown</a:t>
            </a:r>
            <a:br>
              <a:rPr lang="en-GB" sz="2400" b="1" dirty="0">
                <a:solidFill>
                  <a:srgbClr val="E78332"/>
                </a:solidFill>
                <a:latin typeface="Arial" charset="0"/>
                <a:cs typeface="Arial" charset="0"/>
              </a:rPr>
            </a:br>
            <a:endParaRPr lang="en-GB" sz="2400" b="1" dirty="0">
              <a:solidFill>
                <a:srgbClr val="E78332"/>
              </a:solidFill>
              <a:latin typeface="Arial" charset="0"/>
              <a:cs typeface="Arial" charset="0"/>
            </a:endParaRPr>
          </a:p>
        </p:txBody>
      </p:sp>
      <p:sp>
        <p:nvSpPr>
          <p:cNvPr id="10" name="Slide Number Placeholder 9"/>
          <p:cNvSpPr>
            <a:spLocks noGrp="1"/>
          </p:cNvSpPr>
          <p:nvPr>
            <p:ph type="sldNum" sz="quarter" idx="12"/>
          </p:nvPr>
        </p:nvSpPr>
        <p:spPr>
          <a:prstGeom prst="rect">
            <a:avLst/>
          </a:prstGeom>
        </p:spPr>
        <p:txBody>
          <a:bodyPr/>
          <a:lstStyle>
            <a:defPPr>
              <a:defRPr lang="en-US"/>
            </a:defPPr>
            <a:lvl1pPr algn="r" defTabSz="457200" rtl="0" fontAlgn="auto">
              <a:spcBef>
                <a:spcPts val="0"/>
              </a:spcBef>
              <a:spcAft>
                <a:spcPts val="0"/>
              </a:spcAft>
              <a:defRPr sz="1200" kern="1200">
                <a:solidFill>
                  <a:srgbClr val="FFFFFF"/>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415192-30FE-40B8-BCC1-6F39E04CF108}" type="slidenum">
              <a:rPr lang="en-US" smtClean="0"/>
              <a:pPr>
                <a:defRPr/>
              </a:pPr>
              <a:t>9</a:t>
            </a:fld>
            <a:endParaRPr lang="en-US" dirty="0"/>
          </a:p>
        </p:txBody>
      </p:sp>
      <p:sp>
        <p:nvSpPr>
          <p:cNvPr id="3" name="Rectangle 2">
            <a:extLst>
              <a:ext uri="{FF2B5EF4-FFF2-40B4-BE49-F238E27FC236}">
                <a16:creationId xmlns:a16="http://schemas.microsoft.com/office/drawing/2014/main" id="{9E79D5D9-1BC0-4F87-9F6A-14DDDAD41182}"/>
              </a:ext>
            </a:extLst>
          </p:cNvPr>
          <p:cNvSpPr/>
          <p:nvPr/>
        </p:nvSpPr>
        <p:spPr>
          <a:xfrm>
            <a:off x="224744" y="753483"/>
            <a:ext cx="10644642" cy="523220"/>
          </a:xfrm>
          <a:prstGeom prst="rect">
            <a:avLst/>
          </a:prstGeom>
        </p:spPr>
        <p:txBody>
          <a:bodyPr wrap="square">
            <a:spAutoFit/>
          </a:bodyPr>
          <a:lstStyle/>
          <a:p>
            <a:r>
              <a:rPr lang="en-GB" sz="1400" dirty="0">
                <a:latin typeface="Arial" panose="020B0604020202020204" pitchFamily="34" charset="0"/>
                <a:ea typeface="Calibri" panose="020F0502020204030204" pitchFamily="34" charset="0"/>
                <a:cs typeface="Arial" panose="020B0604020202020204" pitchFamily="34" charset="0"/>
              </a:rPr>
              <a:t>Claimants offer in SP2 will show in the Interim Settlement Pack how much of the interim payment request relates to the tariff amount, how much relates to PSLA and how much relates to other losses which includes every other loss apart from PSLA and Tariff </a:t>
            </a:r>
            <a:endParaRPr lang="en-GB"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121BE2-1BAD-4BFC-BA66-9DC1CC5B3CDA}"/>
              </a:ext>
            </a:extLst>
          </p:cNvPr>
          <p:cNvPicPr>
            <a:picLocks noChangeAspect="1"/>
          </p:cNvPicPr>
          <p:nvPr/>
        </p:nvPicPr>
        <p:blipFill>
          <a:blip r:embed="rId3"/>
          <a:stretch>
            <a:fillRect/>
          </a:stretch>
        </p:blipFill>
        <p:spPr>
          <a:xfrm>
            <a:off x="2476500" y="1246767"/>
            <a:ext cx="4991100" cy="4857750"/>
          </a:xfrm>
          <a:prstGeom prst="rect">
            <a:avLst/>
          </a:prstGeom>
          <a:noFill/>
          <a:ln>
            <a:solidFill>
              <a:schemeClr val="accent5">
                <a:lumMod val="25000"/>
              </a:schemeClr>
            </a:solidFill>
          </a:ln>
        </p:spPr>
      </p:pic>
    </p:spTree>
    <p:extLst>
      <p:ext uri="{BB962C8B-B14F-4D97-AF65-F5344CB8AC3E}">
        <p14:creationId xmlns:p14="http://schemas.microsoft.com/office/powerpoint/2010/main" val="1380981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L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aims Por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ed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59213DECF44F834134C9BE173745" ma:contentTypeVersion="8" ma:contentTypeDescription="Create a new document." ma:contentTypeScope="" ma:versionID="5029227474c0c47e244f39de7bb305bd">
  <xsd:schema xmlns:xsd="http://www.w3.org/2001/XMLSchema" xmlns:xs="http://www.w3.org/2001/XMLSchema" xmlns:p="http://schemas.microsoft.com/office/2006/metadata/properties" xmlns:ns3="3c352508-2266-429f-b813-ff26686beed8" xmlns:ns4="df817a00-4e05-41e7-85b8-2d83bc529039" targetNamespace="http://schemas.microsoft.com/office/2006/metadata/properties" ma:root="true" ma:fieldsID="ef272ed967bbf3ebe28278beaf9ebfdf" ns3:_="" ns4:_="">
    <xsd:import namespace="3c352508-2266-429f-b813-ff26686beed8"/>
    <xsd:import namespace="df817a00-4e05-41e7-85b8-2d83bc5290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52508-2266-429f-b813-ff26686bee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17a00-4e05-41e7-85b8-2d83bc5290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720B57-B199-409A-B92C-609E88364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352508-2266-429f-b813-ff26686beed8"/>
    <ds:schemaRef ds:uri="df817a00-4e05-41e7-85b8-2d83bc529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68BAF-1F61-46DC-B1DD-DCFEEA4269F9}">
  <ds:schemaRefs>
    <ds:schemaRef ds:uri="http://schemas.microsoft.com/sharepoint/v3/contenttype/forms"/>
  </ds:schemaRefs>
</ds:datastoreItem>
</file>

<file path=customXml/itemProps3.xml><?xml version="1.0" encoding="utf-8"?>
<ds:datastoreItem xmlns:ds="http://schemas.openxmlformats.org/officeDocument/2006/customXml" ds:itemID="{25A21126-A79D-4305-9CC1-29B6E9716047}">
  <ds:schemaRef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terms/"/>
    <ds:schemaRef ds:uri="3c352508-2266-429f-b813-ff26686beed8"/>
    <ds:schemaRef ds:uri="http://purl.org/dc/elements/1.1/"/>
    <ds:schemaRef ds:uri="df817a00-4e05-41e7-85b8-2d83bc52903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TotalTime>
  <Words>895</Words>
  <Application>Microsoft Office PowerPoint</Application>
  <PresentationFormat>Widescreen</PresentationFormat>
  <Paragraphs>82</Paragraphs>
  <Slides>14</Slides>
  <Notes>14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14</vt:i4>
      </vt:variant>
    </vt:vector>
  </HeadingPairs>
  <TitlesOfParts>
    <vt:vector size="23" baseType="lpstr">
      <vt:lpstr>Arial</vt:lpstr>
      <vt:lpstr>Calibri</vt:lpstr>
      <vt:lpstr>Calibri Light</vt:lpstr>
      <vt:lpstr>2_Office Theme</vt:lpstr>
      <vt:lpstr>Blank</vt:lpstr>
      <vt:lpstr>1_Office Theme</vt:lpstr>
      <vt:lpstr>ELTO</vt:lpstr>
      <vt:lpstr>Claims Portal</vt:lpstr>
      <vt:lpstr>MedCo</vt:lpstr>
      <vt:lpstr>Release 7 Guide for Web Users</vt:lpstr>
      <vt:lpstr> Summary of content In this document we will cover the following changes to the Portal that are included in Release 7 </vt:lpstr>
      <vt:lpstr>1. New accident date (Applies to both processes) </vt:lpstr>
      <vt:lpstr>2. OIC Reference Number </vt:lpstr>
      <vt:lpstr>3. New Tariffs </vt:lpstr>
      <vt:lpstr>4. Interim Settlement Pack - Interim Payment Request Breakdown </vt:lpstr>
      <vt:lpstr>5. Stage 2 Settlement Pack and Interim Settlement Pack - Medical Report </vt:lpstr>
      <vt:lpstr>6. Stage 2 Settlement Pack - New loss type of 'Tariff' added</vt:lpstr>
      <vt:lpstr>7. Settlement Pack 2 - S2SP Payment Request Breakdown </vt:lpstr>
      <vt:lpstr>8. Settlement Pack 2 - Counter Offer </vt:lpstr>
      <vt:lpstr>9. Settlement Pack 2 - Payment Request Breakdown </vt:lpstr>
      <vt:lpstr>10. Settlement Pack 2, continued</vt:lpstr>
      <vt:lpstr>11. New Exit Point</vt:lpstr>
      <vt:lpstr>12.  Removed Exit Reason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Claims Portal Fraud Update</dc:title>
  <dc:creator>Kimberley Valente</dc:creator>
  <cp:lastModifiedBy>Kimberley Valente</cp:lastModifiedBy>
  <cp:revision>19</cp:revision>
  <dcterms:created xsi:type="dcterms:W3CDTF">2020-09-24T16:39:39Z</dcterms:created>
  <dcterms:modified xsi:type="dcterms:W3CDTF">2021-05-28T12:13:53Z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0x010100E6C859213DECF44F834134C9BE173745</vt:lpwstr>
  </property>
  <property fmtid="{D5CDD505-2E9C-101B-9397-08002B2CF9AE}" pid="3" name="MSIP_Label_43cec9d4-7357-44e9-aad3-d1ad27e6a2fe_Enabled">
    <vt:lpwstr>true</vt:lpwstr>
  </property>
  <property fmtid="{D5CDD505-2E9C-101B-9397-08002B2CF9AE}" pid="4" name="MSIP_Label_43cec9d4-7357-44e9-aad3-d1ad27e6a2fe_SetDate">
    <vt:lpwstr>2021-05-28T12:12:47Z</vt:lpwstr>
  </property>
  <property fmtid="{D5CDD505-2E9C-101B-9397-08002B2CF9AE}" pid="5" name="MSIP_Label_43cec9d4-7357-44e9-aad3-d1ad27e6a2fe_Method">
    <vt:lpwstr>Privileged</vt:lpwstr>
  </property>
  <property fmtid="{D5CDD505-2E9C-101B-9397-08002B2CF9AE}" pid="6" name="MSIP_Label_43cec9d4-7357-44e9-aad3-d1ad27e6a2fe_Name">
    <vt:lpwstr>MIB Confidential</vt:lpwstr>
  </property>
  <property fmtid="{D5CDD505-2E9C-101B-9397-08002B2CF9AE}" pid="7" name="MSIP_Label_43cec9d4-7357-44e9-aad3-d1ad27e6a2fe_SiteId">
    <vt:lpwstr>936109e5-933e-4961-900c-98c6e8c1f929</vt:lpwstr>
  </property>
  <property fmtid="{D5CDD505-2E9C-101B-9397-08002B2CF9AE}" pid="8" name="MSIP_Label_43cec9d4-7357-44e9-aad3-d1ad27e6a2fe_ActionId">
    <vt:lpwstr>8e947596-b456-47ce-b22f-03fa8aa0c0b0</vt:lpwstr>
  </property>
  <property fmtid="{D5CDD505-2E9C-101B-9397-08002B2CF9AE}" pid="9" name="MSIP_Label_43cec9d4-7357-44e9-aad3-d1ad27e6a2fe_ContentBits">
    <vt:lpwstr>2</vt:lpwstr>
  </property>
</Properties>
</file>