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383" r:id="rId5"/>
    <p:sldId id="469" r:id="rId6"/>
    <p:sldId id="468" r:id="rId7"/>
    <p:sldId id="470" r:id="rId8"/>
    <p:sldId id="471" r:id="rId9"/>
    <p:sldId id="47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0E4C23A-3718-40A6-922F-107F0FC1AB1D}">
          <p14:sldIdLst>
            <p14:sldId id="383"/>
            <p14:sldId id="469"/>
            <p14:sldId id="468"/>
            <p14:sldId id="470"/>
            <p14:sldId id="471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8332"/>
    <a:srgbClr val="00FF00"/>
    <a:srgbClr val="FF9933"/>
    <a:srgbClr val="1B4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6391" autoAdjust="0"/>
  </p:normalViewPr>
  <p:slideViewPr>
    <p:cSldViewPr snapToObjects="1">
      <p:cViewPr varScale="1">
        <p:scale>
          <a:sx n="123" d="100"/>
          <a:sy n="123" d="100"/>
        </p:scale>
        <p:origin x="12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85077A-2C01-4113-A3B7-C9E281F89981}" type="datetimeFigureOut">
              <a:rPr lang="en-US"/>
              <a:pPr>
                <a:defRPr/>
              </a:pPr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F367D-4C70-40F0-B6CA-F8510EC76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aims LTD background.jpg"/>
          <p:cNvPicPr>
            <a:picLocks noChangeAspect="1"/>
          </p:cNvPicPr>
          <p:nvPr userDrawn="1"/>
        </p:nvPicPr>
        <p:blipFill>
          <a:blip r:embed="rId2"/>
          <a:srcRect l="1704" t="2094" r="8977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931" y="1640029"/>
            <a:ext cx="5842434" cy="888642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688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65681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1766459"/>
            <a:ext cx="7451436" cy="4253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478588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5192-30FE-40B8-BCC1-6F39E04CF1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1411288"/>
            <a:ext cx="17224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9090" y="3331152"/>
            <a:ext cx="7301345" cy="836757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356350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FB84-4F14-41C5-9A87-A87F8CA41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74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1" descr="Caims Portal LTD 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265738" y="230188"/>
            <a:ext cx="3600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306388" y="661988"/>
            <a:ext cx="8559800" cy="55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11" descr="backgorund.jpg"/>
          <p:cNvPicPr>
            <a:picLocks noChangeAspect="1"/>
          </p:cNvPicPr>
          <p:nvPr userDrawn="1"/>
        </p:nvPicPr>
        <p:blipFill>
          <a:blip r:embed="rId6"/>
          <a:srcRect l="40572" r="4546"/>
          <a:stretch>
            <a:fillRect/>
          </a:stretch>
        </p:blipFill>
        <p:spPr bwMode="auto">
          <a:xfrm>
            <a:off x="3848100" y="839788"/>
            <a:ext cx="5018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275" y="6419850"/>
            <a:ext cx="2147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www.claimsportal.org.uk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9538"/>
            <a:ext cx="23129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CA597-FAF2-4A09-90A5-F551A987FD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72090-A537-F95F-D464-9E7517FAFA7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223250" y="6736080"/>
            <a:ext cx="9429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54000" y="1139826"/>
            <a:ext cx="4912360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/>
              <a:t>Claims Portal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A2A Token – Performance Testing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254000" y="3105151"/>
            <a:ext cx="4243388" cy="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2190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85C5-2957-433D-B5FD-8EF89740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1019022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E65E-E2DD-4915-AEE8-904E46FE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D07F02-1977-4646-BEAC-419D1D6A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451436" cy="20882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sz="2000" b="1" kern="0" dirty="0">
                <a:solidFill>
                  <a:srgbClr val="ED7D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A2A Token - Performance Testing Communication </a:t>
            </a:r>
            <a:endParaRPr lang="en-GB" sz="2000" b="1" kern="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Claims Portal is a stakeholder solution, so can’t allow multiple users to conduct performance testing 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However, to provide assurance to users here is a summary of the performance testing undertaken by our supplier CRIF on the A2A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u="sng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046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85C5-2957-433D-B5FD-8EF89740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1307054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E65E-E2DD-4915-AEE8-904E46FE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D07F02-1977-4646-BEAC-419D1D6A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282" y="1623345"/>
            <a:ext cx="7451436" cy="4176464"/>
          </a:xfrm>
        </p:spPr>
        <p:txBody>
          <a:bodyPr>
            <a:normAutofit fontScale="25000" lnSpcReduction="20000"/>
          </a:bodyPr>
          <a:lstStyle/>
          <a:p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GB" sz="4800" b="1" kern="0" dirty="0">
                <a:solidFill>
                  <a:srgbClr val="ED7D3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endParaRPr lang="en-GB" sz="4800" b="1" kern="0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We have run the specified number of threads with a specific delay between each run to simulate a breathing space for the server. </a:t>
            </a:r>
            <a:endParaRPr lang="en-GB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functional test run with 5 threads with 1000ms second setting a random delay between 0.5 and 1 seconds.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test run for 3600 seconds.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 parallel load tests were launched and each load test included the following test cases: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Search Claims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attachments list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Claim Status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Notifications list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Claim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Printable Documents list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Printable Document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480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Get Attachment</a:t>
            </a:r>
            <a:endParaRPr lang="en-GB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u="sng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7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85C5-2957-433D-B5FD-8EF89740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154926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E65E-E2DD-4915-AEE8-904E46FE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D07F02-1977-4646-BEAC-419D1D6A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274" y="1700808"/>
            <a:ext cx="7451436" cy="43204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SCENARIO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Comparison Testing - Tests were performed making the same set of calls on the actual endpoints and on token endpoints as a benchmark.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OUTCOME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Performances in both scenarios are similar with an overall slight improvement on token endpoints stress test scenario; on the other hand the usage of CPU and RAM on the server has worsened slightly but within acceptable limits.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NOTE: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“actual endpoints”, mean the current endpoints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“token endpoints”, mean the endpoints that will be enabled for the A2A token.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u="sng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61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85C5-2957-433D-B5FD-8EF89740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154926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E65E-E2DD-4915-AEE8-904E46FE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D07F02-1977-4646-BEAC-419D1D6A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274" y="1700808"/>
            <a:ext cx="7451436" cy="432048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1800" b="1" kern="0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 – Temporary Dual running of both endpoints </a:t>
            </a:r>
            <a:endParaRPr lang="en-GB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 period of 14 days CPL are planning to run both token and non-token endpoints so users have a period to resolve any issues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0"/>
              </a:spcBef>
              <a:spcAft>
                <a:spcPts val="800"/>
              </a:spcAft>
            </a:pPr>
            <a:r>
              <a:rPr lang="en-US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scenario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case we simulate the temporary scenario where token endpoints, Get Token and actual endpoints are used simultaneously. This to simulate the scenario when we run both endpoints in parallel.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0"/>
              </a:spcBef>
              <a:spcAft>
                <a:spcPts val="800"/>
              </a:spcAft>
            </a:pPr>
            <a:r>
              <a:rPr lang="en-US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outcome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we use both endpoints in parallel, there is an expected decrease in performance and an increase in usage of both CPU and RAM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mostly due to memory allocation to the services that manage simultaneously old endpoint, token endpoints and Token Provider.</a:t>
            </a:r>
          </a:p>
          <a:p>
            <a:pPr>
              <a:lnSpc>
                <a:spcPct val="150000"/>
              </a:lnSpc>
            </a:pPr>
            <a:r>
              <a:rPr lang="en-US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 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CPL to increase the CPU and RAM of the application server for the period of parallel running.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u="sng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12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85C5-2957-433D-B5FD-8EF89740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154926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E65E-E2DD-4915-AEE8-904E46FE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D07F02-1977-4646-BEAC-419D1D6A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274" y="1700808"/>
            <a:ext cx="7451436" cy="432048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2000"/>
              </a:spcBef>
              <a:spcAft>
                <a:spcPts val="800"/>
              </a:spcAft>
            </a:pPr>
            <a:r>
              <a:rPr lang="it-IT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Production Token endpoints and GetToken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0"/>
              </a:spcBef>
              <a:spcAft>
                <a:spcPts val="800"/>
              </a:spcAft>
            </a:pPr>
            <a:r>
              <a:rPr lang="en-GB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scenario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Tests are launched using token endpoints only adding 5 threads of </a:t>
            </a:r>
            <a:r>
              <a:rPr lang="en-US" sz="180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GetToken</a:t>
            </a: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calls, to simulate a likely scenario after the decommission of actual endpoints; in this scenario we call only new token endpoints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0"/>
              </a:spcBef>
              <a:spcAft>
                <a:spcPts val="800"/>
              </a:spcAft>
            </a:pPr>
            <a:r>
              <a:rPr lang="en-US" sz="1800" b="1" cap="all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outcome</a:t>
            </a:r>
            <a:endParaRPr lang="en-GB" sz="1800" b="1" cap="all" dirty="0"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slight drop in performance but acceptable and within margins of the agreed SLA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u="sng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915251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" ma:contentTypeID="0x01010097BD00BB50784358BD730FAD83706DA000245366330D866341A060969AD3C2289F" ma:contentTypeVersion="0" ma:contentTypeDescription="Generic Document" ma:contentTypeScope="" ma:versionID="940fb503c5f178e9747f6c478304d2a2">
  <xsd:schema xmlns:xsd="http://www.w3.org/2001/XMLSchema" xmlns:xs="http://www.w3.org/2001/XMLSchema" xmlns:p="http://schemas.microsoft.com/office/2006/metadata/properties" xmlns:ns2="8F71DDE1-A33D-45E4-956C-F4CAB9FE8234" targetNamespace="http://schemas.microsoft.com/office/2006/metadata/properties" ma:root="true" ma:fieldsID="c8036bfa9d362af47ea25838c27c0877" ns2:_="">
    <xsd:import namespace="8F71DDE1-A33D-45E4-956C-F4CAB9FE8234"/>
    <xsd:element name="properties">
      <xsd:complexType>
        <xsd:sequence>
          <xsd:element name="documentManagement">
            <xsd:complexType>
              <xsd:all>
                <xsd:element ref="ns2:Document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1DDE1-A33D-45E4-956C-F4CAB9FE8234" elementFormDefault="qualified">
    <xsd:import namespace="http://schemas.microsoft.com/office/2006/documentManagement/types"/>
    <xsd:import namespace="http://schemas.microsoft.com/office/infopath/2007/PartnerControls"/>
    <xsd:element name="DocumentNotes" ma:index="8" nillable="true" ma:displayName="Document Notes" ma:internalName="DocumentNot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Notes xmlns="8F71DDE1-A33D-45E4-956C-F4CAB9FE8234" xsi:nil="true"/>
  </documentManagement>
</p:properties>
</file>

<file path=customXml/itemProps1.xml><?xml version="1.0" encoding="utf-8"?>
<ds:datastoreItem xmlns:ds="http://schemas.openxmlformats.org/officeDocument/2006/customXml" ds:itemID="{ADDC3E9D-F3A6-45C3-BA18-2D6EB5F32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1DDE1-A33D-45E4-956C-F4CAB9FE82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A00C3-DB2E-40E5-8E18-0C799CBF4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9C9FF3-EC43-4607-9DA1-EECC420870B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8F71DDE1-A33D-45E4-956C-F4CAB9FE8234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59575ff-96fb-4734-a391-68805b4eb0db}" enabled="1" method="Standard" siteId="{936109e5-933e-4961-900c-98c6e8c1f92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448</Words>
  <Application>Microsoft Office PowerPoint</Application>
  <PresentationFormat>On-screen Show (4:3)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Master Blank</vt:lpstr>
      <vt:lpstr>Claims Portal   A2A Token – Performance Testing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keywords>Company Confidential</cp:keywords>
  <cp:lastModifiedBy>Warren Sibley</cp:lastModifiedBy>
  <cp:revision>337</cp:revision>
  <dcterms:created xsi:type="dcterms:W3CDTF">2012-08-16T17:54:39Z</dcterms:created>
  <dcterms:modified xsi:type="dcterms:W3CDTF">2023-01-19T11:41:22Z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ed8570f6-9189-443b-9471-6da26bce9a53</vt:lpwstr>
  </property>
  <property fmtid="{D5CDD505-2E9C-101B-9397-08002B2CF9AE}" pid="3" name="Classification">
    <vt:lpwstr>CC</vt:lpwstr>
  </property>
  <property fmtid="{D5CDD505-2E9C-101B-9397-08002B2CF9AE}" pid="4" name="ContentTypeId">
    <vt:lpwstr>0x01010097BD00BB50784358BD730FAD83706DA000245366330D866341A060969AD3C2289F</vt:lpwstr>
  </property>
  <property fmtid="{D5CDD505-2E9C-101B-9397-08002B2CF9AE}" pid="5" name="ClassificationContentMarkingFooterLocations">
    <vt:lpwstr>Master Blank:4</vt:lpwstr>
  </property>
  <property fmtid="{D5CDD505-2E9C-101B-9397-08002B2CF9AE}" pid="6" name="ClassificationContentMarkingFooterText">
    <vt:lpwstr>Company Confidential</vt:lpwstr>
  </property>
</Properties>
</file>