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sldIdLst>
    <p:sldId id="383" r:id="rId5"/>
    <p:sldId id="462" r:id="rId6"/>
    <p:sldId id="463" r:id="rId7"/>
    <p:sldId id="464" r:id="rId8"/>
    <p:sldId id="465" r:id="rId9"/>
    <p:sldId id="466" r:id="rId10"/>
    <p:sldId id="467" r:id="rId11"/>
    <p:sldId id="468"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50E4C23A-3718-40A6-922F-107F0FC1AB1D}">
          <p14:sldIdLst>
            <p14:sldId id="383"/>
            <p14:sldId id="462"/>
            <p14:sldId id="463"/>
            <p14:sldId id="464"/>
            <p14:sldId id="465"/>
            <p14:sldId id="466"/>
            <p14:sldId id="467"/>
            <p14:sldId id="4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78332"/>
    <a:srgbClr val="00FF00"/>
    <a:srgbClr val="FF9933"/>
    <a:srgbClr val="1B4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86391" autoAdjust="0"/>
  </p:normalViewPr>
  <p:slideViewPr>
    <p:cSldViewPr snapToObjects="1">
      <p:cViewPr varScale="1">
        <p:scale>
          <a:sx n="101" d="100"/>
          <a:sy n="101" d="100"/>
        </p:scale>
        <p:origin x="801"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885077A-2C01-4113-A3B7-C9E281F89981}" type="datetimeFigureOut">
              <a:rPr lang="en-US"/>
              <a:pPr>
                <a:defRPr/>
              </a:pPr>
              <a:t>1/12/2023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C9F367D-4C70-40F0-B6CA-F8510EC76475}" type="slidenum">
              <a:rPr lang="en-US"/>
              <a:pPr>
                <a:defRPr/>
              </a:pPr>
              <a:t>‹#›</a:t>
            </a:fld>
            <a:endParaRPr lang="en-US"/>
          </a:p>
        </p:txBody>
      </p:sp>
    </p:spTree>
    <p:extLst>
      <p:ext uri="{BB962C8B-B14F-4D97-AF65-F5344CB8AC3E}">
        <p14:creationId xmlns:p14="http://schemas.microsoft.com/office/powerpoint/2010/main" val="57859185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Picture 11" descr="claims LTD background.jpg"/>
          <p:cNvPicPr>
            <a:picLocks noChangeAspect="1"/>
          </p:cNvPicPr>
          <p:nvPr userDrawn="1"/>
        </p:nvPicPr>
        <p:blipFill>
          <a:blip r:embed="rId2"/>
          <a:srcRect l="1704" t="2094" r="8977"/>
          <a:stretch>
            <a:fillRect/>
          </a:stretch>
        </p:blipFill>
        <p:spPr bwMode="auto">
          <a:xfrm>
            <a:off x="0" y="0"/>
            <a:ext cx="9144000" cy="6853238"/>
          </a:xfrm>
          <a:prstGeom prst="rect">
            <a:avLst/>
          </a:prstGeom>
          <a:noFill/>
          <a:ln w="9525">
            <a:noFill/>
            <a:miter lim="800000"/>
            <a:headEnd/>
            <a:tailEnd/>
          </a:ln>
        </p:spPr>
      </p:pic>
      <p:sp>
        <p:nvSpPr>
          <p:cNvPr id="6" name="Title 1"/>
          <p:cNvSpPr>
            <a:spLocks noGrp="1"/>
          </p:cNvSpPr>
          <p:nvPr>
            <p:ph type="title"/>
          </p:nvPr>
        </p:nvSpPr>
        <p:spPr>
          <a:xfrm>
            <a:off x="345931" y="1640029"/>
            <a:ext cx="5842434" cy="888642"/>
          </a:xfrm>
          <a:prstGeom prst="rect">
            <a:avLst/>
          </a:prstGeom>
        </p:spPr>
        <p:txBody>
          <a:bodyPr/>
          <a:lstStyle>
            <a:lvl1pPr algn="l">
              <a:defRPr sz="3600" b="1" i="0" baseline="0">
                <a:solidFill>
                  <a:srgbClr val="E78332"/>
                </a:solidFill>
                <a:latin typeface="Arial"/>
                <a:cs typeface="Aria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ext Slide">
    <p:spTree>
      <p:nvGrpSpPr>
        <p:cNvPr id="1" name=""/>
        <p:cNvGrpSpPr/>
        <p:nvPr/>
      </p:nvGrpSpPr>
      <p:grpSpPr>
        <a:xfrm>
          <a:off x="0" y="0"/>
          <a:ext cx="0" cy="0"/>
          <a:chOff x="0" y="0"/>
          <a:chExt cx="0" cy="0"/>
        </a:xfrm>
      </p:grpSpPr>
      <p:pic>
        <p:nvPicPr>
          <p:cNvPr id="4" name="Picture 6" descr="icon.jpg"/>
          <p:cNvPicPr>
            <a:picLocks noChangeAspect="1"/>
          </p:cNvPicPr>
          <p:nvPr userDrawn="1"/>
        </p:nvPicPr>
        <p:blipFill>
          <a:blip r:embed="rId2"/>
          <a:srcRect/>
          <a:stretch>
            <a:fillRect/>
          </a:stretch>
        </p:blipFill>
        <p:spPr bwMode="auto">
          <a:xfrm>
            <a:off x="457200" y="871538"/>
            <a:ext cx="688975" cy="674687"/>
          </a:xfrm>
          <a:prstGeom prst="rect">
            <a:avLst/>
          </a:prstGeom>
          <a:noFill/>
          <a:ln w="9525">
            <a:noFill/>
            <a:miter lim="800000"/>
            <a:headEnd/>
            <a:tailEnd/>
          </a:ln>
        </p:spPr>
      </p:pic>
      <p:sp>
        <p:nvSpPr>
          <p:cNvPr id="2" name="Title 1"/>
          <p:cNvSpPr>
            <a:spLocks noGrp="1"/>
          </p:cNvSpPr>
          <p:nvPr>
            <p:ph type="ctrTitle"/>
          </p:nvPr>
        </p:nvSpPr>
        <p:spPr>
          <a:xfrm>
            <a:off x="1235364" y="969818"/>
            <a:ext cx="7451436" cy="656812"/>
          </a:xfrm>
          <a:prstGeom prst="rect">
            <a:avLst/>
          </a:prstGeom>
        </p:spPr>
        <p:txBody>
          <a:bodyPr/>
          <a:lstStyle>
            <a:lvl1pPr algn="l">
              <a:defRPr sz="2800" b="1" i="0">
                <a:solidFill>
                  <a:srgbClr val="E78332"/>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235364" y="1766459"/>
            <a:ext cx="7451436" cy="4253345"/>
          </a:xfrm>
          <a:prstGeom prst="rect">
            <a:avLst/>
          </a:prstGeom>
        </p:spPr>
        <p:txBody>
          <a:bodyPr/>
          <a:lstStyle>
            <a:lvl1pPr marL="0" indent="0" algn="l">
              <a:buNone/>
              <a:defRPr sz="2000"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4"/>
          <p:cNvSpPr>
            <a:spLocks noGrp="1"/>
          </p:cNvSpPr>
          <p:nvPr>
            <p:ph type="sldNum" sz="quarter" idx="10"/>
          </p:nvPr>
        </p:nvSpPr>
        <p:spPr>
          <a:xfrm>
            <a:off x="6680200" y="6478588"/>
            <a:ext cx="2233613" cy="365125"/>
          </a:xfrm>
        </p:spPr>
        <p:txBody>
          <a:bodyPr/>
          <a:lstStyle>
            <a:lvl1pPr>
              <a:defRPr/>
            </a:lvl1pPr>
          </a:lstStyle>
          <a:p>
            <a:pPr>
              <a:defRPr/>
            </a:pPr>
            <a:fld id="{23415192-30FE-40B8-BCC1-6F39E04CF10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Picture 5" descr="icon.jpg"/>
          <p:cNvPicPr>
            <a:picLocks noChangeAspect="1"/>
          </p:cNvPicPr>
          <p:nvPr userDrawn="1"/>
        </p:nvPicPr>
        <p:blipFill>
          <a:blip r:embed="rId2"/>
          <a:srcRect/>
          <a:stretch>
            <a:fillRect/>
          </a:stretch>
        </p:blipFill>
        <p:spPr bwMode="auto">
          <a:xfrm>
            <a:off x="3773488" y="1411288"/>
            <a:ext cx="1722437" cy="1681162"/>
          </a:xfrm>
          <a:prstGeom prst="rect">
            <a:avLst/>
          </a:prstGeom>
          <a:noFill/>
          <a:ln w="9525">
            <a:noFill/>
            <a:miter lim="800000"/>
            <a:headEnd/>
            <a:tailEnd/>
          </a:ln>
        </p:spPr>
      </p:pic>
      <p:sp>
        <p:nvSpPr>
          <p:cNvPr id="5" name="Title 1"/>
          <p:cNvSpPr>
            <a:spLocks noGrp="1"/>
          </p:cNvSpPr>
          <p:nvPr>
            <p:ph type="title"/>
          </p:nvPr>
        </p:nvSpPr>
        <p:spPr>
          <a:xfrm>
            <a:off x="1039090" y="3331152"/>
            <a:ext cx="7301345" cy="836757"/>
          </a:xfrm>
          <a:prstGeom prst="rect">
            <a:avLst/>
          </a:prstGeom>
        </p:spPr>
        <p:txBody>
          <a:bodyPr/>
          <a:lstStyle>
            <a:lvl1pPr algn="ctr">
              <a:defRPr sz="3200" b="1" i="0">
                <a:solidFill>
                  <a:srgbClr val="E78332"/>
                </a:solidFill>
                <a:latin typeface="Arial"/>
                <a:cs typeface="Arial"/>
              </a:defRPr>
            </a:lvl1pPr>
          </a:lstStyle>
          <a:p>
            <a:r>
              <a:rPr lang="en-US" dirty="0"/>
              <a:t>Click to edit Master title style</a:t>
            </a:r>
          </a:p>
        </p:txBody>
      </p:sp>
      <p:sp>
        <p:nvSpPr>
          <p:cNvPr id="4" name="Slide Number Placeholder 4"/>
          <p:cNvSpPr>
            <a:spLocks noGrp="1"/>
          </p:cNvSpPr>
          <p:nvPr>
            <p:ph type="sldNum" sz="quarter" idx="10"/>
          </p:nvPr>
        </p:nvSpPr>
        <p:spPr>
          <a:xfrm>
            <a:off x="6680200" y="6356350"/>
            <a:ext cx="2233613" cy="365125"/>
          </a:xfrm>
        </p:spPr>
        <p:txBody>
          <a:bodyPr/>
          <a:lstStyle>
            <a:lvl1pPr>
              <a:defRPr/>
            </a:lvl1pPr>
          </a:lstStyle>
          <a:p>
            <a:pPr>
              <a:defRPr/>
            </a:pPr>
            <a:fld id="{266FFB84-4F14-41C5-9A87-A87F8CA4137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74211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chemeClr val="bg1"/>
                </a:solidFill>
              </a:ln>
              <a:solidFill>
                <a:schemeClr val="bg1">
                  <a:lumMod val="95000"/>
                </a:schemeClr>
              </a:solidFill>
            </a:endParaRPr>
          </a:p>
        </p:txBody>
      </p:sp>
      <p:pic>
        <p:nvPicPr>
          <p:cNvPr id="1027" name="Picture 1" descr="Caims Portal LTD Logo.png"/>
          <p:cNvPicPr>
            <a:picLocks noChangeAspect="1"/>
          </p:cNvPicPr>
          <p:nvPr userDrawn="1"/>
        </p:nvPicPr>
        <p:blipFill>
          <a:blip r:embed="rId5"/>
          <a:srcRect/>
          <a:stretch>
            <a:fillRect/>
          </a:stretch>
        </p:blipFill>
        <p:spPr bwMode="auto">
          <a:xfrm>
            <a:off x="5265738" y="230188"/>
            <a:ext cx="3600450" cy="249237"/>
          </a:xfrm>
          <a:prstGeom prst="rect">
            <a:avLst/>
          </a:prstGeom>
          <a:noFill/>
          <a:ln w="9525">
            <a:noFill/>
            <a:miter lim="800000"/>
            <a:headEnd/>
            <a:tailEnd/>
          </a:ln>
        </p:spPr>
      </p:pic>
      <p:sp>
        <p:nvSpPr>
          <p:cNvPr id="10" name="Rectangle 9"/>
          <p:cNvSpPr/>
          <p:nvPr userDrawn="1"/>
        </p:nvSpPr>
        <p:spPr>
          <a:xfrm>
            <a:off x="306388" y="661988"/>
            <a:ext cx="8559800" cy="55387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chemeClr val="bg1"/>
                </a:solidFill>
              </a:ln>
              <a:solidFill>
                <a:schemeClr val="bg1">
                  <a:lumMod val="95000"/>
                </a:schemeClr>
              </a:solidFill>
            </a:endParaRPr>
          </a:p>
        </p:txBody>
      </p:sp>
      <p:pic>
        <p:nvPicPr>
          <p:cNvPr id="1029" name="Picture 11" descr="backgorund.jpg"/>
          <p:cNvPicPr>
            <a:picLocks noChangeAspect="1"/>
          </p:cNvPicPr>
          <p:nvPr userDrawn="1"/>
        </p:nvPicPr>
        <p:blipFill>
          <a:blip r:embed="rId6"/>
          <a:srcRect l="40572" r="4546"/>
          <a:stretch>
            <a:fillRect/>
          </a:stretch>
        </p:blipFill>
        <p:spPr bwMode="auto">
          <a:xfrm>
            <a:off x="3848100" y="839788"/>
            <a:ext cx="5018088" cy="5360987"/>
          </a:xfrm>
          <a:prstGeom prst="rect">
            <a:avLst/>
          </a:prstGeom>
          <a:noFill/>
          <a:ln w="9525">
            <a:noFill/>
            <a:miter lim="800000"/>
            <a:headEnd/>
            <a:tailEnd/>
          </a:ln>
        </p:spPr>
      </p:pic>
      <p:sp>
        <p:nvSpPr>
          <p:cNvPr id="8" name="Rectangle 7"/>
          <p:cNvSpPr/>
          <p:nvPr userDrawn="1"/>
        </p:nvSpPr>
        <p:spPr>
          <a:xfrm>
            <a:off x="0" y="6356350"/>
            <a:ext cx="9144000" cy="501650"/>
          </a:xfrm>
          <a:prstGeom prst="rect">
            <a:avLst/>
          </a:prstGeom>
          <a:solidFill>
            <a:srgbClr val="E7833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p:nvPr userDrawn="1"/>
        </p:nvSpPr>
        <p:spPr>
          <a:xfrm>
            <a:off x="295275" y="6419850"/>
            <a:ext cx="2147888" cy="307975"/>
          </a:xfrm>
          <a:prstGeom prst="rect">
            <a:avLst/>
          </a:prstGeom>
          <a:noFill/>
        </p:spPr>
        <p:txBody>
          <a:bodyPr>
            <a:spAutoFit/>
          </a:bodyPr>
          <a:lstStyle/>
          <a:p>
            <a:pPr fontAlgn="auto">
              <a:spcBef>
                <a:spcPts val="0"/>
              </a:spcBef>
              <a:spcAft>
                <a:spcPts val="0"/>
              </a:spcAft>
              <a:defRPr/>
            </a:pPr>
            <a:r>
              <a:rPr lang="en-US" sz="1400" dirty="0" err="1">
                <a:solidFill>
                  <a:schemeClr val="bg1"/>
                </a:solidFill>
                <a:latin typeface="Arial"/>
                <a:cs typeface="Arial"/>
              </a:rPr>
              <a:t>www.claimsportal.org.uk</a:t>
            </a:r>
            <a:endParaRPr lang="en-US" sz="1400" dirty="0">
              <a:solidFill>
                <a:schemeClr val="bg1"/>
              </a:solidFill>
              <a:latin typeface="Arial"/>
              <a:cs typeface="Arial"/>
            </a:endParaRPr>
          </a:p>
        </p:txBody>
      </p:sp>
      <p:sp>
        <p:nvSpPr>
          <p:cNvPr id="11" name="Slide Number Placeholder 5"/>
          <p:cNvSpPr>
            <a:spLocks noGrp="1"/>
          </p:cNvSpPr>
          <p:nvPr>
            <p:ph type="sldNum" sz="quarter" idx="4"/>
          </p:nvPr>
        </p:nvSpPr>
        <p:spPr>
          <a:xfrm>
            <a:off x="6553200" y="6459538"/>
            <a:ext cx="2312988" cy="365125"/>
          </a:xfrm>
          <a:prstGeom prst="rect">
            <a:avLst/>
          </a:prstGeom>
        </p:spPr>
        <p:txBody>
          <a:bodyPr/>
          <a:lstStyle>
            <a:lvl1pPr algn="r" fontAlgn="auto">
              <a:spcBef>
                <a:spcPts val="0"/>
              </a:spcBef>
              <a:spcAft>
                <a:spcPts val="0"/>
              </a:spcAft>
              <a:defRPr sz="1200">
                <a:solidFill>
                  <a:srgbClr val="FFFFFF"/>
                </a:solidFill>
                <a:latin typeface="+mn-lt"/>
                <a:cs typeface="+mn-cs"/>
              </a:defRPr>
            </a:lvl1pPr>
          </a:lstStyle>
          <a:p>
            <a:pPr>
              <a:defRPr/>
            </a:pPr>
            <a:fld id="{ED0CA597-FAF2-4A09-90A5-F551A987FDA0}" type="slidenum">
              <a:rPr lang="en-US" smtClean="0"/>
              <a:t>‹#›</a:t>
            </a:fld>
            <a:endParaRPr lang="en-US" dirty="0"/>
          </a:p>
        </p:txBody>
      </p:sp>
      <p:sp>
        <p:nvSpPr>
          <p:cNvPr id="4" name="TextBox 3">
            <a:extLst>
              <a:ext uri="{FF2B5EF4-FFF2-40B4-BE49-F238E27FC236}">
                <a16:creationId xmlns:a16="http://schemas.microsoft.com/office/drawing/2014/main" id="{BBD72090-A537-F95F-D464-9E7517FAFA78}"/>
              </a:ext>
            </a:extLst>
          </p:cNvPr>
          <p:cNvSpPr txBox="1"/>
          <p:nvPr userDrawn="1">
            <p:extLst>
              <p:ext uri="{1162E1C5-73C7-4A58-AE30-91384D911F3F}">
                <p184:classification xmlns:p184="http://schemas.microsoft.com/office/powerpoint/2018/4/main" val="ftr"/>
              </p:ext>
            </p:extLst>
          </p:nvPr>
        </p:nvSpPr>
        <p:spPr>
          <a:xfrm>
            <a:off x="8223250" y="6736080"/>
            <a:ext cx="942975"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Company Confidential</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laimsportal.org.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helpdesk@rapidclaimsettlement.org.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helpdesk@rapidclaimsettlement.org.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apidclaimsettlement.org.uk/ELPL.WSTK/ELPLWSTK" TargetMode="External"/><Relationship Id="rId2" Type="http://schemas.openxmlformats.org/officeDocument/2006/relationships/hyperlink" Target="https://www.rapidclaimsettlement.org.uk/PIP.WSTK/PIPWST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254000" y="1139826"/>
            <a:ext cx="4912360" cy="6937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dirty="0"/>
              <a:t>Claims Portal </a:t>
            </a:r>
            <a:br>
              <a:rPr lang="it-IT" dirty="0"/>
            </a:br>
            <a:br>
              <a:rPr lang="it-IT" dirty="0"/>
            </a:br>
            <a:r>
              <a:rPr lang="it-IT" dirty="0"/>
              <a:t>A2A Token – Frequently Asked Questions</a:t>
            </a:r>
            <a:endParaRPr lang="en-US" dirty="0">
              <a:latin typeface="Arial" charset="0"/>
              <a:cs typeface="Arial" charset="0"/>
            </a:endParaRPr>
          </a:p>
        </p:txBody>
      </p:sp>
      <p:sp>
        <p:nvSpPr>
          <p:cNvPr id="5123" name="Title 1"/>
          <p:cNvSpPr>
            <a:spLocks/>
          </p:cNvSpPr>
          <p:nvPr/>
        </p:nvSpPr>
        <p:spPr bwMode="auto">
          <a:xfrm>
            <a:off x="254000" y="3105151"/>
            <a:ext cx="4243388" cy="755898"/>
          </a:xfrm>
          <a:prstGeom prst="rect">
            <a:avLst/>
          </a:prstGeom>
          <a:noFill/>
          <a:ln w="9525">
            <a:noFill/>
            <a:miter lim="800000"/>
            <a:headEnd/>
            <a:tailEnd/>
          </a:ln>
        </p:spPr>
        <p:txBody>
          <a:bodyPr/>
          <a:lstStyle/>
          <a:p>
            <a:endParaRPr lang="it-IT" sz="2000" dirty="0"/>
          </a:p>
        </p:txBody>
      </p:sp>
    </p:spTree>
    <p:extLst>
      <p:ext uri="{BB962C8B-B14F-4D97-AF65-F5344CB8AC3E}">
        <p14:creationId xmlns:p14="http://schemas.microsoft.com/office/powerpoint/2010/main" val="62190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85C5-2957-433D-B5FD-8EF89740E030}"/>
              </a:ext>
            </a:extLst>
          </p:cNvPr>
          <p:cNvSpPr>
            <a:spLocks noGrp="1"/>
          </p:cNvSpPr>
          <p:nvPr>
            <p:ph type="ctrTitle"/>
          </p:nvPr>
        </p:nvSpPr>
        <p:spPr/>
        <p:txBody>
          <a:bodyPr/>
          <a:lstStyle/>
          <a:p>
            <a:r>
              <a:rPr lang="en-GB" dirty="0"/>
              <a:t>Contents</a:t>
            </a:r>
            <a:br>
              <a:rPr lang="it-IT" dirty="0"/>
            </a:br>
            <a:endParaRPr lang="it-IT" dirty="0"/>
          </a:p>
        </p:txBody>
      </p:sp>
      <p:sp>
        <p:nvSpPr>
          <p:cNvPr id="4" name="Slide Number Placeholder 3">
            <a:extLst>
              <a:ext uri="{FF2B5EF4-FFF2-40B4-BE49-F238E27FC236}">
                <a16:creationId xmlns:a16="http://schemas.microsoft.com/office/drawing/2014/main" id="{12A1E65E-E2DD-4915-AEE8-904E46FE2AF1}"/>
              </a:ext>
            </a:extLst>
          </p:cNvPr>
          <p:cNvSpPr>
            <a:spLocks noGrp="1"/>
          </p:cNvSpPr>
          <p:nvPr>
            <p:ph type="sldNum" sz="quarter" idx="10"/>
          </p:nvPr>
        </p:nvSpPr>
        <p:spPr/>
        <p:txBody>
          <a:bodyPr/>
          <a:lstStyle/>
          <a:p>
            <a:pPr>
              <a:defRPr/>
            </a:pPr>
            <a:fld id="{23415192-30FE-40B8-BCC1-6F39E04CF108}" type="slidenum">
              <a:rPr lang="en-US" smtClean="0"/>
              <a:t>2</a:t>
            </a:fld>
            <a:endParaRPr lang="en-US" dirty="0"/>
          </a:p>
        </p:txBody>
      </p:sp>
      <p:sp>
        <p:nvSpPr>
          <p:cNvPr id="3" name="Subtitle 2">
            <a:extLst>
              <a:ext uri="{FF2B5EF4-FFF2-40B4-BE49-F238E27FC236}">
                <a16:creationId xmlns:a16="http://schemas.microsoft.com/office/drawing/2014/main" id="{CCFD41FE-CC0A-7096-E954-052D969E1587}"/>
              </a:ext>
            </a:extLst>
          </p:cNvPr>
          <p:cNvSpPr>
            <a:spLocks noGrp="1"/>
          </p:cNvSpPr>
          <p:nvPr>
            <p:ph type="subTitle" idx="1"/>
          </p:nvPr>
        </p:nvSpPr>
        <p:spPr>
          <a:xfrm>
            <a:off x="846282" y="2095542"/>
            <a:ext cx="7451436" cy="3925746"/>
          </a:xfrm>
        </p:spPr>
        <p:txBody>
          <a:bodyPr>
            <a:normAutofit fontScale="92500" lnSpcReduction="20000"/>
          </a:bodyPr>
          <a:lstStyle/>
          <a:p>
            <a:pPr>
              <a:lnSpc>
                <a:spcPct val="107000"/>
              </a:lnSpc>
              <a:spcAft>
                <a:spcPts val="800"/>
              </a:spcAft>
            </a:pPr>
            <a:r>
              <a:rPr lang="en-GB" sz="1800" dirty="0">
                <a:solidFill>
                  <a:schemeClr val="tx1"/>
                </a:solidFill>
                <a:effectLst/>
                <a:ea typeface="Calibri" panose="020F0502020204030204" pitchFamily="34" charset="0"/>
                <a:cs typeface="Times New Roman" panose="02020603050405020304" pitchFamily="18" charset="0"/>
              </a:rPr>
              <a:t>Page 3.	Q1. </a:t>
            </a:r>
            <a:r>
              <a:rPr lang="en-GB" sz="1800" kern="0" dirty="0">
                <a:solidFill>
                  <a:schemeClr val="tx1"/>
                </a:solidFill>
                <a:effectLst/>
                <a:ea typeface="Times New Roman" panose="02020603050405020304" pitchFamily="18" charset="0"/>
                <a:cs typeface="Times New Roman" panose="02020603050405020304" pitchFamily="18" charset="0"/>
              </a:rPr>
              <a:t>When will the new password rules come into force?</a:t>
            </a:r>
            <a:endParaRPr lang="en-GB" sz="18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tx1"/>
                </a:solidFill>
                <a:ea typeface="Calibri" panose="020F0502020204030204" pitchFamily="34" charset="0"/>
                <a:cs typeface="Times New Roman" panose="02020603050405020304" pitchFamily="18" charset="0"/>
              </a:rPr>
              <a:t>Page 4.	Q2. </a:t>
            </a:r>
            <a:r>
              <a:rPr lang="en-GB" sz="1800" dirty="0">
                <a:solidFill>
                  <a:schemeClr val="tx1"/>
                </a:solidFill>
                <a:effectLst/>
                <a:ea typeface="Times New Roman" panose="02020603050405020304" pitchFamily="18" charset="0"/>
                <a:cs typeface="Times New Roman" panose="02020603050405020304" pitchFamily="18" charset="0"/>
              </a:rPr>
              <a:t>When do I need to change my password?</a:t>
            </a:r>
            <a:endParaRPr lang="en-GB" sz="1800" dirty="0">
              <a:solidFill>
                <a:schemeClr val="tx1"/>
              </a:solidFill>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tx1"/>
                </a:solidFill>
                <a:ea typeface="Calibri" panose="020F0502020204030204" pitchFamily="34" charset="0"/>
                <a:cs typeface="Times New Roman" panose="02020603050405020304" pitchFamily="18" charset="0"/>
              </a:rPr>
              <a:t>Page 5. 	Q</a:t>
            </a:r>
            <a:r>
              <a:rPr lang="en-GB" sz="1800" dirty="0">
                <a:solidFill>
                  <a:schemeClr val="tx1"/>
                </a:solidFill>
                <a:effectLst/>
                <a:ea typeface="Calibri" panose="020F0502020204030204" pitchFamily="34" charset="0"/>
                <a:cs typeface="Times New Roman" panose="02020603050405020304" pitchFamily="18" charset="0"/>
              </a:rPr>
              <a:t>3. </a:t>
            </a:r>
            <a:r>
              <a:rPr lang="en-GB" sz="1800" kern="0" dirty="0">
                <a:solidFill>
                  <a:schemeClr val="tx1"/>
                </a:solidFill>
                <a:effectLst/>
                <a:ea typeface="Times New Roman" panose="02020603050405020304" pitchFamily="18" charset="0"/>
                <a:cs typeface="Times New Roman" panose="02020603050405020304" pitchFamily="18" charset="0"/>
              </a:rPr>
              <a:t>What action can I take if my account is locked and I need a new 		password for the Production site? </a:t>
            </a:r>
            <a:endParaRPr lang="en-GB" sz="18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tx1"/>
                </a:solidFill>
                <a:ea typeface="Calibri" panose="020F0502020204030204" pitchFamily="34" charset="0"/>
                <a:cs typeface="Times New Roman" panose="02020603050405020304" pitchFamily="18" charset="0"/>
              </a:rPr>
              <a:t>Page 6. 	Q4. </a:t>
            </a:r>
            <a:r>
              <a:rPr lang="en-GB" sz="1800" dirty="0">
                <a:solidFill>
                  <a:schemeClr val="tx1"/>
                </a:solidFill>
                <a:effectLst/>
                <a:ea typeface="Calibri" panose="020F0502020204030204" pitchFamily="34" charset="0"/>
                <a:cs typeface="Times New Roman" panose="02020603050405020304" pitchFamily="18" charset="0"/>
              </a:rPr>
              <a:t>We currently have 2 claims management systems, both 			          applications use the same </a:t>
            </a:r>
            <a:r>
              <a:rPr lang="en-GB" sz="1800" dirty="0">
                <a:solidFill>
                  <a:schemeClr val="tx1"/>
                </a:solidFill>
                <a:ea typeface="Calibri" panose="020F0502020204030204" pitchFamily="34" charset="0"/>
                <a:cs typeface="Times New Roman" panose="02020603050405020304" pitchFamily="18" charset="0"/>
              </a:rPr>
              <a:t>A</a:t>
            </a:r>
            <a:r>
              <a:rPr lang="en-GB" sz="1800" dirty="0">
                <a:solidFill>
                  <a:schemeClr val="tx1"/>
                </a:solidFill>
                <a:effectLst/>
                <a:ea typeface="Calibri" panose="020F0502020204030204" pitchFamily="34" charset="0"/>
                <a:cs typeface="Times New Roman" panose="02020603050405020304" pitchFamily="18" charset="0"/>
              </a:rPr>
              <a:t>2A user ID. How do we manage the 	             	          password changes? </a:t>
            </a:r>
            <a:endParaRPr lang="en-GB" sz="1800" dirty="0">
              <a:solidFill>
                <a:schemeClr val="tx1"/>
              </a:solidFill>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tx1"/>
                </a:solidFill>
                <a:ea typeface="Calibri" panose="020F0502020204030204" pitchFamily="34" charset="0"/>
                <a:cs typeface="Times New Roman" panose="02020603050405020304" pitchFamily="18" charset="0"/>
              </a:rPr>
              <a:t>Page 7. 	Q</a:t>
            </a:r>
            <a:r>
              <a:rPr lang="en-GB" sz="1800" dirty="0">
                <a:solidFill>
                  <a:schemeClr val="tx1"/>
                </a:solidFill>
                <a:effectLst/>
                <a:ea typeface="Calibri" panose="020F0502020204030204" pitchFamily="34" charset="0"/>
                <a:cs typeface="Times New Roman" panose="02020603050405020304" pitchFamily="18" charset="0"/>
              </a:rPr>
              <a:t>5. </a:t>
            </a:r>
            <a:r>
              <a:rPr lang="en-GB" sz="1800" kern="0" dirty="0">
                <a:solidFill>
                  <a:schemeClr val="tx1"/>
                </a:solidFill>
                <a:effectLst/>
                <a:ea typeface="Times New Roman" panose="02020603050405020304" pitchFamily="18" charset="0"/>
                <a:cs typeface="Times New Roman" panose="02020603050405020304" pitchFamily="18" charset="0"/>
              </a:rPr>
              <a:t>From the 24th January 2023, there is a two week parallel running.  		Does this mean the current version will continue to run for 2 weeks, 		until 07th of Feb?</a:t>
            </a:r>
            <a:endParaRPr lang="en-GB" sz="18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tx1"/>
                </a:solidFill>
                <a:ea typeface="Calibri" panose="020F0502020204030204" pitchFamily="34" charset="0"/>
                <a:cs typeface="Times New Roman" panose="02020603050405020304" pitchFamily="18" charset="0"/>
              </a:rPr>
              <a:t>Page 8. 	Q6. </a:t>
            </a:r>
            <a:r>
              <a:rPr lang="en-GB" sz="1800" kern="0" dirty="0">
                <a:solidFill>
                  <a:schemeClr val="tx1"/>
                </a:solidFill>
                <a:effectLst/>
                <a:ea typeface="Times New Roman" panose="02020603050405020304" pitchFamily="18" charset="0"/>
                <a:cs typeface="Times New Roman" panose="02020603050405020304" pitchFamily="18" charset="0"/>
              </a:rPr>
              <a:t>What are the new endpoints for the A2A token version in 			         Production?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b="1" u="sng" dirty="0">
              <a:solidFill>
                <a:srgbClr val="FF0000"/>
              </a:solidFill>
            </a:endParaRPr>
          </a:p>
          <a:p>
            <a:endParaRPr lang="it-IT" dirty="0"/>
          </a:p>
        </p:txBody>
      </p:sp>
    </p:spTree>
    <p:extLst>
      <p:ext uri="{BB962C8B-B14F-4D97-AF65-F5344CB8AC3E}">
        <p14:creationId xmlns:p14="http://schemas.microsoft.com/office/powerpoint/2010/main" val="54729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85C5-2957-433D-B5FD-8EF89740E030}"/>
              </a:ext>
            </a:extLst>
          </p:cNvPr>
          <p:cNvSpPr>
            <a:spLocks noGrp="1"/>
          </p:cNvSpPr>
          <p:nvPr>
            <p:ph type="ctrTitle"/>
          </p:nvPr>
        </p:nvSpPr>
        <p:spPr>
          <a:xfrm>
            <a:off x="1235364" y="969818"/>
            <a:ext cx="7451436" cy="875006"/>
          </a:xfrm>
        </p:spPr>
        <p:txBody>
          <a:bodyPr/>
          <a:lstStyle/>
          <a:p>
            <a:r>
              <a:rPr lang="en-GB" dirty="0"/>
              <a:t>Q1.	When will the new password rules come into force? </a:t>
            </a:r>
            <a:br>
              <a:rPr lang="it-IT" dirty="0"/>
            </a:br>
            <a:endParaRPr lang="it-IT" dirty="0"/>
          </a:p>
        </p:txBody>
      </p:sp>
      <p:sp>
        <p:nvSpPr>
          <p:cNvPr id="4" name="Slide Number Placeholder 3">
            <a:extLst>
              <a:ext uri="{FF2B5EF4-FFF2-40B4-BE49-F238E27FC236}">
                <a16:creationId xmlns:a16="http://schemas.microsoft.com/office/drawing/2014/main" id="{12A1E65E-E2DD-4915-AEE8-904E46FE2AF1}"/>
              </a:ext>
            </a:extLst>
          </p:cNvPr>
          <p:cNvSpPr>
            <a:spLocks noGrp="1"/>
          </p:cNvSpPr>
          <p:nvPr>
            <p:ph type="sldNum" sz="quarter" idx="10"/>
          </p:nvPr>
        </p:nvSpPr>
        <p:spPr/>
        <p:txBody>
          <a:bodyPr/>
          <a:lstStyle/>
          <a:p>
            <a:pPr>
              <a:defRPr/>
            </a:pPr>
            <a:fld id="{23415192-30FE-40B8-BCC1-6F39E04CF108}" type="slidenum">
              <a:rPr lang="en-US" smtClean="0"/>
              <a:t>3</a:t>
            </a:fld>
            <a:endParaRPr lang="en-US" dirty="0"/>
          </a:p>
        </p:txBody>
      </p:sp>
      <p:sp>
        <p:nvSpPr>
          <p:cNvPr id="5" name="Subtitle 2">
            <a:extLst>
              <a:ext uri="{FF2B5EF4-FFF2-40B4-BE49-F238E27FC236}">
                <a16:creationId xmlns:a16="http://schemas.microsoft.com/office/drawing/2014/main" id="{78D07F02-1977-4646-BEAC-419D1D6A3AC9}"/>
              </a:ext>
            </a:extLst>
          </p:cNvPr>
          <p:cNvSpPr>
            <a:spLocks noGrp="1"/>
          </p:cNvSpPr>
          <p:nvPr>
            <p:ph type="subTitle" idx="1"/>
          </p:nvPr>
        </p:nvSpPr>
        <p:spPr>
          <a:xfrm>
            <a:off x="1037930" y="2101936"/>
            <a:ext cx="7451436" cy="2407183"/>
          </a:xfrm>
        </p:spPr>
        <p:txBody>
          <a:bodyPr>
            <a:normAutofit fontScale="92500"/>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enhanced password criteria, for both Web and A2A, will come into force on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17</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January 2023</a:t>
            </a:r>
            <a:r>
              <a:rPr lang="en-GB" sz="1800" dirty="0">
                <a:effectLst/>
                <a:latin typeface="Calibri" panose="020F0502020204030204" pitchFamily="34" charset="0"/>
                <a:ea typeface="Calibri" panose="020F0502020204030204" pitchFamily="34" charset="0"/>
                <a:cs typeface="Times New Roman" panose="02020603050405020304" pitchFamily="18" charset="0"/>
              </a:rPr>
              <a:t>. To check the new rules, please review the A2A specifications or the newsletter on the Claims Portal Website.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https://www.claimsportal.org.uk/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Your current A2A password, remains valid until password expiration time or unless you request a password reset. When Support reset (provide a new password) or when they create new credentials they will provide a password that complies with the new validation rules. </a:t>
            </a:r>
          </a:p>
          <a:p>
            <a:endParaRPr lang="it-IT" b="1" u="sng" dirty="0">
              <a:solidFill>
                <a:srgbClr val="FF0000"/>
              </a:solidFill>
            </a:endParaRPr>
          </a:p>
          <a:p>
            <a:endParaRPr lang="it-IT" dirty="0"/>
          </a:p>
        </p:txBody>
      </p:sp>
    </p:spTree>
    <p:extLst>
      <p:ext uri="{BB962C8B-B14F-4D97-AF65-F5344CB8AC3E}">
        <p14:creationId xmlns:p14="http://schemas.microsoft.com/office/powerpoint/2010/main" val="230572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85C5-2957-433D-B5FD-8EF89740E030}"/>
              </a:ext>
            </a:extLst>
          </p:cNvPr>
          <p:cNvSpPr>
            <a:spLocks noGrp="1"/>
          </p:cNvSpPr>
          <p:nvPr>
            <p:ph type="ctrTitle"/>
          </p:nvPr>
        </p:nvSpPr>
        <p:spPr>
          <a:xfrm>
            <a:off x="1235364" y="969818"/>
            <a:ext cx="7451436" cy="875006"/>
          </a:xfrm>
        </p:spPr>
        <p:txBody>
          <a:bodyPr/>
          <a:lstStyle/>
          <a:p>
            <a:r>
              <a:rPr lang="en-GB" dirty="0"/>
              <a:t>Q2.	When do I need to change my password? </a:t>
            </a:r>
            <a:br>
              <a:rPr lang="it-IT" dirty="0"/>
            </a:br>
            <a:endParaRPr lang="it-IT" dirty="0"/>
          </a:p>
        </p:txBody>
      </p:sp>
      <p:sp>
        <p:nvSpPr>
          <p:cNvPr id="4" name="Slide Number Placeholder 3">
            <a:extLst>
              <a:ext uri="{FF2B5EF4-FFF2-40B4-BE49-F238E27FC236}">
                <a16:creationId xmlns:a16="http://schemas.microsoft.com/office/drawing/2014/main" id="{12A1E65E-E2DD-4915-AEE8-904E46FE2AF1}"/>
              </a:ext>
            </a:extLst>
          </p:cNvPr>
          <p:cNvSpPr>
            <a:spLocks noGrp="1"/>
          </p:cNvSpPr>
          <p:nvPr>
            <p:ph type="sldNum" sz="quarter" idx="10"/>
          </p:nvPr>
        </p:nvSpPr>
        <p:spPr/>
        <p:txBody>
          <a:bodyPr/>
          <a:lstStyle/>
          <a:p>
            <a:pPr>
              <a:defRPr/>
            </a:pPr>
            <a:fld id="{23415192-30FE-40B8-BCC1-6F39E04CF108}" type="slidenum">
              <a:rPr lang="en-US" smtClean="0"/>
              <a:t>4</a:t>
            </a:fld>
            <a:endParaRPr lang="en-US" dirty="0"/>
          </a:p>
        </p:txBody>
      </p:sp>
      <p:sp>
        <p:nvSpPr>
          <p:cNvPr id="5" name="Subtitle 2">
            <a:extLst>
              <a:ext uri="{FF2B5EF4-FFF2-40B4-BE49-F238E27FC236}">
                <a16:creationId xmlns:a16="http://schemas.microsoft.com/office/drawing/2014/main" id="{78D07F02-1977-4646-BEAC-419D1D6A3AC9}"/>
              </a:ext>
            </a:extLst>
          </p:cNvPr>
          <p:cNvSpPr>
            <a:spLocks noGrp="1"/>
          </p:cNvSpPr>
          <p:nvPr>
            <p:ph type="subTitle" idx="1"/>
          </p:nvPr>
        </p:nvSpPr>
        <p:spPr>
          <a:xfrm>
            <a:off x="1037930" y="2101937"/>
            <a:ext cx="7451436" cy="2088232"/>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A2A Token is deployed on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24</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January 2023 </a:t>
            </a:r>
            <a:r>
              <a:rPr lang="en-GB" sz="1800" dirty="0">
                <a:effectLst/>
                <a:latin typeface="Calibri" panose="020F0502020204030204" pitchFamily="34" charset="0"/>
                <a:ea typeface="Calibri" panose="020F0502020204030204" pitchFamily="34" charset="0"/>
                <a:cs typeface="Times New Roman" panose="02020603050405020304" pitchFamily="18" charset="0"/>
              </a:rPr>
              <a:t>your current A2A password will still remain valid for the next 90 days.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From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24</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January 2023</a:t>
            </a:r>
            <a:r>
              <a:rPr lang="en-GB" sz="1800" dirty="0">
                <a:effectLst/>
                <a:latin typeface="Calibri" panose="020F0502020204030204" pitchFamily="34" charset="0"/>
                <a:ea typeface="Calibri" panose="020F0502020204030204" pitchFamily="34" charset="0"/>
                <a:cs typeface="Times New Roman" panose="02020603050405020304" pitchFamily="18" charset="0"/>
              </a:rPr>
              <a:t>, if Support need to reset (provide a new password) or when they create new credentials, at first login the user is requested to set their own password. Please review the A2A documentation for further details.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b="1" u="sng" dirty="0">
              <a:solidFill>
                <a:srgbClr val="FF0000"/>
              </a:solidFill>
            </a:endParaRPr>
          </a:p>
          <a:p>
            <a:endParaRPr lang="it-IT" dirty="0"/>
          </a:p>
        </p:txBody>
      </p:sp>
    </p:spTree>
    <p:extLst>
      <p:ext uri="{BB962C8B-B14F-4D97-AF65-F5344CB8AC3E}">
        <p14:creationId xmlns:p14="http://schemas.microsoft.com/office/powerpoint/2010/main" val="217242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85C5-2957-433D-B5FD-8EF89740E030}"/>
              </a:ext>
            </a:extLst>
          </p:cNvPr>
          <p:cNvSpPr>
            <a:spLocks noGrp="1"/>
          </p:cNvSpPr>
          <p:nvPr>
            <p:ph type="ctrTitle"/>
          </p:nvPr>
        </p:nvSpPr>
        <p:spPr>
          <a:xfrm>
            <a:off x="1235364" y="969818"/>
            <a:ext cx="7451436" cy="1307054"/>
          </a:xfrm>
        </p:spPr>
        <p:txBody>
          <a:bodyPr/>
          <a:lstStyle/>
          <a:p>
            <a:r>
              <a:rPr lang="en-GB" dirty="0"/>
              <a:t>Q3.	What action can I take if my account is locked and I need a new password for the Production site? </a:t>
            </a:r>
            <a:br>
              <a:rPr lang="it-IT" dirty="0"/>
            </a:br>
            <a:endParaRPr lang="it-IT" dirty="0"/>
          </a:p>
        </p:txBody>
      </p:sp>
      <p:sp>
        <p:nvSpPr>
          <p:cNvPr id="4" name="Slide Number Placeholder 3">
            <a:extLst>
              <a:ext uri="{FF2B5EF4-FFF2-40B4-BE49-F238E27FC236}">
                <a16:creationId xmlns:a16="http://schemas.microsoft.com/office/drawing/2014/main" id="{12A1E65E-E2DD-4915-AEE8-904E46FE2AF1}"/>
              </a:ext>
            </a:extLst>
          </p:cNvPr>
          <p:cNvSpPr>
            <a:spLocks noGrp="1"/>
          </p:cNvSpPr>
          <p:nvPr>
            <p:ph type="sldNum" sz="quarter" idx="10"/>
          </p:nvPr>
        </p:nvSpPr>
        <p:spPr/>
        <p:txBody>
          <a:bodyPr/>
          <a:lstStyle/>
          <a:p>
            <a:pPr>
              <a:defRPr/>
            </a:pPr>
            <a:fld id="{23415192-30FE-40B8-BCC1-6F39E04CF108}" type="slidenum">
              <a:rPr lang="en-US" smtClean="0"/>
              <a:t>5</a:t>
            </a:fld>
            <a:endParaRPr lang="en-US" dirty="0"/>
          </a:p>
        </p:txBody>
      </p:sp>
      <p:sp>
        <p:nvSpPr>
          <p:cNvPr id="5" name="Subtitle 2">
            <a:extLst>
              <a:ext uri="{FF2B5EF4-FFF2-40B4-BE49-F238E27FC236}">
                <a16:creationId xmlns:a16="http://schemas.microsoft.com/office/drawing/2014/main" id="{78D07F02-1977-4646-BEAC-419D1D6A3AC9}"/>
              </a:ext>
            </a:extLst>
          </p:cNvPr>
          <p:cNvSpPr>
            <a:spLocks noGrp="1"/>
          </p:cNvSpPr>
          <p:nvPr>
            <p:ph type="subTitle" idx="1"/>
          </p:nvPr>
        </p:nvSpPr>
        <p:spPr>
          <a:xfrm>
            <a:off x="1037930" y="2492896"/>
            <a:ext cx="7451436" cy="2808312"/>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Complete the form headed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Contact us - A2A user reset password PRODUCTION/LIVE only</a:t>
            </a:r>
            <a:r>
              <a:rPr lang="en-GB" sz="1800" dirty="0">
                <a:effectLst/>
                <a:latin typeface="Calibri" panose="020F0502020204030204" pitchFamily="34" charset="0"/>
                <a:ea typeface="Calibri" panose="020F0502020204030204" pitchFamily="34" charset="0"/>
                <a:cs typeface="Times New Roman" panose="02020603050405020304" pitchFamily="18" charset="0"/>
              </a:rPr>
              <a:t>” which will be available on the Claims Portal web site prior to 24</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dirty="0">
                <a:effectLst/>
                <a:latin typeface="Calibri" panose="020F0502020204030204" pitchFamily="34" charset="0"/>
                <a:ea typeface="Calibri" panose="020F0502020204030204" pitchFamily="34" charset="0"/>
                <a:cs typeface="Times New Roman" panose="02020603050405020304" pitchFamily="18" charset="0"/>
              </a:rPr>
              <a:t> January 2023.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must add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reset A2A password production to the subject header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attach the form to an email and send to the Help Desk.  These requests will be given a high priority. Please ensure that you provide all information requested as missing information may create a delay in our response.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helpdesk@rapidclaimsettlement.org.uk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b="1" u="sng" dirty="0">
              <a:solidFill>
                <a:srgbClr val="FF0000"/>
              </a:solidFill>
            </a:endParaRPr>
          </a:p>
          <a:p>
            <a:endParaRPr lang="it-IT" dirty="0"/>
          </a:p>
        </p:txBody>
      </p:sp>
    </p:spTree>
    <p:extLst>
      <p:ext uri="{BB962C8B-B14F-4D97-AF65-F5344CB8AC3E}">
        <p14:creationId xmlns:p14="http://schemas.microsoft.com/office/powerpoint/2010/main" val="1429243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85C5-2957-433D-B5FD-8EF89740E030}"/>
              </a:ext>
            </a:extLst>
          </p:cNvPr>
          <p:cNvSpPr>
            <a:spLocks noGrp="1"/>
          </p:cNvSpPr>
          <p:nvPr>
            <p:ph type="ctrTitle"/>
          </p:nvPr>
        </p:nvSpPr>
        <p:spPr>
          <a:xfrm>
            <a:off x="1235364" y="969818"/>
            <a:ext cx="7451436" cy="1523078"/>
          </a:xfrm>
        </p:spPr>
        <p:txBody>
          <a:bodyPr/>
          <a:lstStyle/>
          <a:p>
            <a:r>
              <a:rPr lang="en-GB" sz="2400" dirty="0"/>
              <a:t>Q4.	</a:t>
            </a:r>
            <a:r>
              <a:rPr lang="en-GB" sz="2200" dirty="0"/>
              <a:t>We currently have two claims management systems, both applications use the same A2A user ID. How do we manage the password changes?</a:t>
            </a:r>
            <a:endParaRPr lang="it-IT" sz="2200" dirty="0"/>
          </a:p>
        </p:txBody>
      </p:sp>
      <p:sp>
        <p:nvSpPr>
          <p:cNvPr id="4" name="Slide Number Placeholder 3">
            <a:extLst>
              <a:ext uri="{FF2B5EF4-FFF2-40B4-BE49-F238E27FC236}">
                <a16:creationId xmlns:a16="http://schemas.microsoft.com/office/drawing/2014/main" id="{12A1E65E-E2DD-4915-AEE8-904E46FE2AF1}"/>
              </a:ext>
            </a:extLst>
          </p:cNvPr>
          <p:cNvSpPr>
            <a:spLocks noGrp="1"/>
          </p:cNvSpPr>
          <p:nvPr>
            <p:ph type="sldNum" sz="quarter" idx="10"/>
          </p:nvPr>
        </p:nvSpPr>
        <p:spPr/>
        <p:txBody>
          <a:bodyPr/>
          <a:lstStyle/>
          <a:p>
            <a:pPr>
              <a:defRPr/>
            </a:pPr>
            <a:fld id="{23415192-30FE-40B8-BCC1-6F39E04CF108}" type="slidenum">
              <a:rPr lang="en-US" smtClean="0"/>
              <a:t>6</a:t>
            </a:fld>
            <a:endParaRPr lang="en-US" dirty="0"/>
          </a:p>
        </p:txBody>
      </p:sp>
      <p:sp>
        <p:nvSpPr>
          <p:cNvPr id="5" name="Subtitle 2">
            <a:extLst>
              <a:ext uri="{FF2B5EF4-FFF2-40B4-BE49-F238E27FC236}">
                <a16:creationId xmlns:a16="http://schemas.microsoft.com/office/drawing/2014/main" id="{78D07F02-1977-4646-BEAC-419D1D6A3AC9}"/>
              </a:ext>
            </a:extLst>
          </p:cNvPr>
          <p:cNvSpPr>
            <a:spLocks noGrp="1"/>
          </p:cNvSpPr>
          <p:nvPr>
            <p:ph type="subTitle" idx="1"/>
          </p:nvPr>
        </p:nvSpPr>
        <p:spPr>
          <a:xfrm>
            <a:off x="755576" y="2204864"/>
            <a:ext cx="7848872" cy="3960440"/>
          </a:xfrm>
        </p:spPr>
        <p:txBody>
          <a:bodyPr>
            <a:normAutofit fontScale="40000" lnSpcReduction="20000"/>
          </a:bodyPr>
          <a:lstStyle/>
          <a:p>
            <a:pPr>
              <a:lnSpc>
                <a:spcPct val="107000"/>
              </a:lnSpc>
              <a:spcAft>
                <a:spcPts val="800"/>
              </a:spcAft>
            </a:pPr>
            <a:r>
              <a:rPr lang="en-GB" sz="3300" dirty="0">
                <a:solidFill>
                  <a:schemeClr val="tx1"/>
                </a:solidFill>
                <a:effectLst/>
                <a:ea typeface="Calibri" panose="020F0502020204030204" pitchFamily="34" charset="0"/>
                <a:cs typeface="Times New Roman" panose="02020603050405020304" pitchFamily="18" charset="0"/>
              </a:rPr>
              <a:t>Changing from a credential based authentication to the Introduction of an A2A token results in the user getting a set of time based tokens. These can be used from one entity/source only. </a:t>
            </a:r>
          </a:p>
          <a:p>
            <a:pPr>
              <a:lnSpc>
                <a:spcPct val="107000"/>
              </a:lnSpc>
              <a:spcAft>
                <a:spcPts val="800"/>
              </a:spcAft>
            </a:pPr>
            <a:r>
              <a:rPr lang="en-GB" sz="3300" dirty="0">
                <a:solidFill>
                  <a:schemeClr val="tx1"/>
                </a:solidFill>
                <a:effectLst/>
                <a:ea typeface="Calibri" panose="020F0502020204030204" pitchFamily="34" charset="0"/>
                <a:cs typeface="Times New Roman" panose="02020603050405020304" pitchFamily="18" charset="0"/>
              </a:rPr>
              <a:t>As a consequence, even if you retain a valid set of A2A credentials, if you share the same set of credentials (A2A username and password) between different applications, you may experience failed login or user deactivation due to multiple incorrect login attempts.</a:t>
            </a:r>
          </a:p>
          <a:p>
            <a:pPr>
              <a:lnSpc>
                <a:spcPct val="107000"/>
              </a:lnSpc>
              <a:spcAft>
                <a:spcPts val="800"/>
              </a:spcAft>
            </a:pPr>
            <a:r>
              <a:rPr lang="en-GB" sz="3300" dirty="0">
                <a:solidFill>
                  <a:schemeClr val="tx1"/>
                </a:solidFill>
                <a:effectLst/>
                <a:ea typeface="Calibri" panose="020F0502020204030204" pitchFamily="34" charset="0"/>
                <a:cs typeface="Times New Roman" panose="02020603050405020304" pitchFamily="18" charset="0"/>
              </a:rPr>
              <a:t>Below is the most common failure scenarios related to the sharing of the same set of credentials: </a:t>
            </a:r>
          </a:p>
          <a:p>
            <a:pPr marL="342900" lvl="0" indent="-342900">
              <a:lnSpc>
                <a:spcPct val="107000"/>
              </a:lnSpc>
              <a:buFont typeface="+mj-lt"/>
              <a:buAutoNum type="arabicPeriod"/>
            </a:pPr>
            <a:r>
              <a:rPr lang="en-GB" sz="3300" dirty="0">
                <a:solidFill>
                  <a:schemeClr val="tx1"/>
                </a:solidFill>
                <a:effectLst/>
                <a:ea typeface="Calibri" panose="020F0502020204030204" pitchFamily="34" charset="0"/>
                <a:cs typeface="Times New Roman" panose="02020603050405020304" pitchFamily="18" charset="0"/>
              </a:rPr>
              <a:t>Robots, or automated processes are running in the background and are not up to date with the last password, resulting in invalidating the password. </a:t>
            </a:r>
          </a:p>
          <a:p>
            <a:pPr marL="342900" lvl="0" indent="-342900">
              <a:lnSpc>
                <a:spcPct val="107000"/>
              </a:lnSpc>
              <a:buFont typeface="+mj-lt"/>
              <a:buAutoNum type="arabicPeriod"/>
            </a:pPr>
            <a:r>
              <a:rPr lang="en-GB" sz="3300" dirty="0">
                <a:solidFill>
                  <a:schemeClr val="tx1"/>
                </a:solidFill>
                <a:effectLst/>
                <a:ea typeface="Calibri" panose="020F0502020204030204" pitchFamily="34" charset="0"/>
                <a:cs typeface="Times New Roman" panose="02020603050405020304" pitchFamily="18" charset="0"/>
              </a:rPr>
              <a:t>A password change performed by one entity without updating others, often results in several wrong login attempts by others sharing the same credentials, and after a certain number of failed logins this leads to disabling the access for both.</a:t>
            </a:r>
          </a:p>
          <a:p>
            <a:pPr marL="342900" lvl="0" indent="-342900">
              <a:lnSpc>
                <a:spcPct val="107000"/>
              </a:lnSpc>
              <a:buFont typeface="+mj-lt"/>
              <a:buAutoNum type="arabicPeriod"/>
            </a:pPr>
            <a:endParaRPr lang="en-GB" sz="3300" dirty="0">
              <a:solidFill>
                <a:srgbClr val="FF0000"/>
              </a:solidFill>
              <a:ea typeface="Calibri" panose="020F0502020204030204" pitchFamily="34" charset="0"/>
              <a:cs typeface="Times New Roman" panose="02020603050405020304" pitchFamily="18" charset="0"/>
            </a:endParaRPr>
          </a:p>
          <a:p>
            <a:pPr lvl="0">
              <a:lnSpc>
                <a:spcPct val="107000"/>
              </a:lnSpc>
            </a:pPr>
            <a:r>
              <a:rPr lang="en-GB" sz="3300" dirty="0">
                <a:solidFill>
                  <a:srgbClr val="FF0000"/>
                </a:solidFill>
                <a:effectLst/>
                <a:ea typeface="Calibri" panose="020F0502020204030204" pitchFamily="34" charset="0"/>
                <a:cs typeface="Times New Roman" panose="02020603050405020304" pitchFamily="18" charset="0"/>
              </a:rPr>
              <a:t>If you experience problems with invalidated passwords, please check that all actions do not have competing users/teams using the same credentials. If you access the portal from more than one entity totally independent from each other, check that you are using different A2A credentials for each entity. </a:t>
            </a:r>
          </a:p>
          <a:p>
            <a:pPr lvl="0">
              <a:lnSpc>
                <a:spcPct val="107000"/>
              </a:lnSpc>
            </a:pPr>
            <a:endParaRPr lang="en-GB" sz="3300" dirty="0">
              <a:effectLst/>
              <a:ea typeface="Calibri" panose="020F0502020204030204" pitchFamily="34" charset="0"/>
              <a:cs typeface="Times New Roman" panose="02020603050405020304" pitchFamily="18" charset="0"/>
            </a:endParaRPr>
          </a:p>
          <a:p>
            <a:pPr>
              <a:lnSpc>
                <a:spcPct val="107000"/>
              </a:lnSpc>
              <a:spcAft>
                <a:spcPts val="800"/>
              </a:spcAft>
            </a:pPr>
            <a:r>
              <a:rPr lang="en-GB" sz="3300" b="1" dirty="0">
                <a:solidFill>
                  <a:srgbClr val="FF0000"/>
                </a:solidFill>
                <a:effectLst/>
                <a:ea typeface="Calibri" panose="020F0502020204030204" pitchFamily="34" charset="0"/>
                <a:cs typeface="Times New Roman" panose="02020603050405020304" pitchFamily="18" charset="0"/>
              </a:rPr>
              <a:t>If you believe that you need additional credentials, please email the Help Desk explaining your reasons for requesting additional A2A credentials. </a:t>
            </a:r>
            <a:r>
              <a:rPr lang="en-GB" sz="3300" b="1" u="sng" dirty="0">
                <a:solidFill>
                  <a:srgbClr val="0563C1"/>
                </a:solidFill>
                <a:effectLst/>
                <a:ea typeface="Calibri" panose="020F0502020204030204" pitchFamily="34" charset="0"/>
                <a:cs typeface="Times New Roman" panose="02020603050405020304" pitchFamily="18" charset="0"/>
                <a:hlinkClick r:id="rId2"/>
              </a:rPr>
              <a:t>helpdesk@rapidclaimsettlement.org.uk</a:t>
            </a:r>
            <a:endParaRPr lang="it-IT" sz="3300" b="1" u="sng" dirty="0">
              <a:solidFill>
                <a:srgbClr val="FF0000"/>
              </a:solidFill>
            </a:endParaRPr>
          </a:p>
          <a:p>
            <a:endParaRPr lang="it-IT" dirty="0"/>
          </a:p>
        </p:txBody>
      </p:sp>
    </p:spTree>
    <p:extLst>
      <p:ext uri="{BB962C8B-B14F-4D97-AF65-F5344CB8AC3E}">
        <p14:creationId xmlns:p14="http://schemas.microsoft.com/office/powerpoint/2010/main" val="117898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85C5-2957-433D-B5FD-8EF89740E030}"/>
              </a:ext>
            </a:extLst>
          </p:cNvPr>
          <p:cNvSpPr>
            <a:spLocks noGrp="1"/>
          </p:cNvSpPr>
          <p:nvPr>
            <p:ph type="ctrTitle"/>
          </p:nvPr>
        </p:nvSpPr>
        <p:spPr>
          <a:xfrm>
            <a:off x="1235364" y="969818"/>
            <a:ext cx="7451436" cy="1667094"/>
          </a:xfrm>
        </p:spPr>
        <p:txBody>
          <a:bodyPr/>
          <a:lstStyle/>
          <a:p>
            <a:r>
              <a:rPr lang="en-GB" sz="2000" dirty="0"/>
              <a:t>Q5.		From the A2A Token will be deployed in Live on 24</a:t>
            </a:r>
            <a:r>
              <a:rPr lang="en-GB" sz="2000" baseline="30000" dirty="0"/>
              <a:t>th</a:t>
            </a:r>
            <a:r>
              <a:rPr lang="en-GB" sz="2000" dirty="0"/>
              <a:t>  January 2023, in addition there is a two week parallel running opportunity. Does this mean the current version will continue to run for 2 weeks, after the 24</a:t>
            </a:r>
            <a:r>
              <a:rPr lang="en-GB" sz="2000" baseline="30000" dirty="0"/>
              <a:t>th</a:t>
            </a:r>
            <a:r>
              <a:rPr lang="en-GB" sz="2000" dirty="0"/>
              <a:t> of January, until 07</a:t>
            </a:r>
            <a:r>
              <a:rPr lang="en-GB" sz="2000" baseline="30000" dirty="0"/>
              <a:t>th</a:t>
            </a:r>
            <a:r>
              <a:rPr lang="en-GB" sz="2000" dirty="0"/>
              <a:t> of February 2023? </a:t>
            </a:r>
            <a:br>
              <a:rPr lang="it-IT" dirty="0"/>
            </a:br>
            <a:endParaRPr lang="it-IT" dirty="0"/>
          </a:p>
        </p:txBody>
      </p:sp>
      <p:sp>
        <p:nvSpPr>
          <p:cNvPr id="4" name="Slide Number Placeholder 3">
            <a:extLst>
              <a:ext uri="{FF2B5EF4-FFF2-40B4-BE49-F238E27FC236}">
                <a16:creationId xmlns:a16="http://schemas.microsoft.com/office/drawing/2014/main" id="{12A1E65E-E2DD-4915-AEE8-904E46FE2AF1}"/>
              </a:ext>
            </a:extLst>
          </p:cNvPr>
          <p:cNvSpPr>
            <a:spLocks noGrp="1"/>
          </p:cNvSpPr>
          <p:nvPr>
            <p:ph type="sldNum" sz="quarter" idx="10"/>
          </p:nvPr>
        </p:nvSpPr>
        <p:spPr/>
        <p:txBody>
          <a:bodyPr/>
          <a:lstStyle/>
          <a:p>
            <a:pPr>
              <a:defRPr/>
            </a:pPr>
            <a:fld id="{23415192-30FE-40B8-BCC1-6F39E04CF108}" type="slidenum">
              <a:rPr lang="en-US" smtClean="0"/>
              <a:t>7</a:t>
            </a:fld>
            <a:endParaRPr lang="en-US" dirty="0"/>
          </a:p>
        </p:txBody>
      </p:sp>
      <p:sp>
        <p:nvSpPr>
          <p:cNvPr id="5" name="Subtitle 2">
            <a:extLst>
              <a:ext uri="{FF2B5EF4-FFF2-40B4-BE49-F238E27FC236}">
                <a16:creationId xmlns:a16="http://schemas.microsoft.com/office/drawing/2014/main" id="{78D07F02-1977-4646-BEAC-419D1D6A3AC9}"/>
              </a:ext>
            </a:extLst>
          </p:cNvPr>
          <p:cNvSpPr>
            <a:spLocks noGrp="1"/>
          </p:cNvSpPr>
          <p:nvPr>
            <p:ph type="subTitle" idx="1"/>
          </p:nvPr>
        </p:nvSpPr>
        <p:spPr>
          <a:xfrm>
            <a:off x="1036989" y="2780928"/>
            <a:ext cx="7451436" cy="1512168"/>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Yes, from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24</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January 2023 </a:t>
            </a:r>
            <a:r>
              <a:rPr lang="en-GB" sz="1800" dirty="0">
                <a:effectLst/>
                <a:latin typeface="Calibri" panose="020F0502020204030204" pitchFamily="34" charset="0"/>
                <a:ea typeface="Calibri" panose="020F0502020204030204" pitchFamily="34" charset="0"/>
                <a:cs typeface="Times New Roman" panose="02020603050405020304" pitchFamily="18" charset="0"/>
              </a:rPr>
              <a:t>to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7</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February 2023 </a:t>
            </a:r>
            <a:r>
              <a:rPr lang="en-GB" sz="1800" dirty="0">
                <a:effectLst/>
                <a:latin typeface="Calibri" panose="020F0502020204030204" pitchFamily="34" charset="0"/>
                <a:ea typeface="Calibri" panose="020F0502020204030204" pitchFamily="34" charset="0"/>
                <a:cs typeface="Times New Roman" panose="02020603050405020304" pitchFamily="18" charset="0"/>
              </a:rPr>
              <a:t>you will be able to access both the pre and post A2A token versions.  The endpoints are different and your credentials are valid for both versions.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b="1" u="sng" dirty="0">
              <a:solidFill>
                <a:srgbClr val="FF0000"/>
              </a:solidFill>
            </a:endParaRPr>
          </a:p>
          <a:p>
            <a:endParaRPr lang="it-IT" dirty="0"/>
          </a:p>
        </p:txBody>
      </p:sp>
    </p:spTree>
    <p:extLst>
      <p:ext uri="{BB962C8B-B14F-4D97-AF65-F5344CB8AC3E}">
        <p14:creationId xmlns:p14="http://schemas.microsoft.com/office/powerpoint/2010/main" val="8866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85C5-2957-433D-B5FD-8EF89740E030}"/>
              </a:ext>
            </a:extLst>
          </p:cNvPr>
          <p:cNvSpPr>
            <a:spLocks noGrp="1"/>
          </p:cNvSpPr>
          <p:nvPr>
            <p:ph type="ctrTitle"/>
          </p:nvPr>
        </p:nvSpPr>
        <p:spPr>
          <a:xfrm>
            <a:off x="1235364" y="969818"/>
            <a:ext cx="7451436" cy="1307054"/>
          </a:xfrm>
        </p:spPr>
        <p:txBody>
          <a:bodyPr/>
          <a:lstStyle/>
          <a:p>
            <a:r>
              <a:rPr lang="en-GB" dirty="0"/>
              <a:t>Q6.	What are the new endpoints for the A2A token version in Production? </a:t>
            </a:r>
            <a:br>
              <a:rPr lang="it-IT" dirty="0"/>
            </a:br>
            <a:endParaRPr lang="it-IT" dirty="0"/>
          </a:p>
        </p:txBody>
      </p:sp>
      <p:sp>
        <p:nvSpPr>
          <p:cNvPr id="4" name="Slide Number Placeholder 3">
            <a:extLst>
              <a:ext uri="{FF2B5EF4-FFF2-40B4-BE49-F238E27FC236}">
                <a16:creationId xmlns:a16="http://schemas.microsoft.com/office/drawing/2014/main" id="{12A1E65E-E2DD-4915-AEE8-904E46FE2AF1}"/>
              </a:ext>
            </a:extLst>
          </p:cNvPr>
          <p:cNvSpPr>
            <a:spLocks noGrp="1"/>
          </p:cNvSpPr>
          <p:nvPr>
            <p:ph type="sldNum" sz="quarter" idx="10"/>
          </p:nvPr>
        </p:nvSpPr>
        <p:spPr/>
        <p:txBody>
          <a:bodyPr/>
          <a:lstStyle/>
          <a:p>
            <a:pPr>
              <a:defRPr/>
            </a:pPr>
            <a:fld id="{23415192-30FE-40B8-BCC1-6F39E04CF108}" type="slidenum">
              <a:rPr lang="en-US" smtClean="0"/>
              <a:t>8</a:t>
            </a:fld>
            <a:endParaRPr lang="en-US" dirty="0"/>
          </a:p>
        </p:txBody>
      </p:sp>
      <p:sp>
        <p:nvSpPr>
          <p:cNvPr id="5" name="Subtitle 2">
            <a:extLst>
              <a:ext uri="{FF2B5EF4-FFF2-40B4-BE49-F238E27FC236}">
                <a16:creationId xmlns:a16="http://schemas.microsoft.com/office/drawing/2014/main" id="{78D07F02-1977-4646-BEAC-419D1D6A3AC9}"/>
              </a:ext>
            </a:extLst>
          </p:cNvPr>
          <p:cNvSpPr>
            <a:spLocks noGrp="1"/>
          </p:cNvSpPr>
          <p:nvPr>
            <p:ph type="subTitle" idx="1"/>
          </p:nvPr>
        </p:nvSpPr>
        <p:spPr>
          <a:xfrm>
            <a:off x="1037930" y="2492897"/>
            <a:ext cx="7451436" cy="2088232"/>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new endpoints in Live are below, we will shortly release a time when they will be operational on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24</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January 2023</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https://www.rapidclaimsettlement.org.uk/PIP.WSTK/PIPWSTK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https://www.rapidclaimsettlement.org.uk/ELPL.WSTK/ELPLWSTK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b="1" u="sng" dirty="0">
              <a:solidFill>
                <a:srgbClr val="FF0000"/>
              </a:solidFill>
            </a:endParaRPr>
          </a:p>
          <a:p>
            <a:endParaRPr lang="it-IT" dirty="0"/>
          </a:p>
        </p:txBody>
      </p:sp>
    </p:spTree>
    <p:extLst>
      <p:ext uri="{BB962C8B-B14F-4D97-AF65-F5344CB8AC3E}">
        <p14:creationId xmlns:p14="http://schemas.microsoft.com/office/powerpoint/2010/main" val="1814729876"/>
      </p:ext>
    </p:extLst>
  </p:cSld>
  <p:clrMapOvr>
    <a:masterClrMapping/>
  </p:clrMapOvr>
</p:sld>
</file>

<file path=ppt/theme/theme1.xml><?xml version="1.0" encoding="utf-8"?>
<a:theme xmlns:a="http://schemas.openxmlformats.org/drawingml/2006/main" name="Master 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Notes xmlns="8F71DDE1-A33D-45E4-956C-F4CAB9FE82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eneric" ma:contentTypeID="0x01010097BD00BB50784358BD730FAD83706DA000245366330D866341A060969AD3C2289F" ma:contentTypeVersion="0" ma:contentTypeDescription="Generic Document" ma:contentTypeScope="" ma:versionID="940fb503c5f178e9747f6c478304d2a2">
  <xsd:schema xmlns:xsd="http://www.w3.org/2001/XMLSchema" xmlns:xs="http://www.w3.org/2001/XMLSchema" xmlns:p="http://schemas.microsoft.com/office/2006/metadata/properties" xmlns:ns2="8F71DDE1-A33D-45E4-956C-F4CAB9FE8234" targetNamespace="http://schemas.microsoft.com/office/2006/metadata/properties" ma:root="true" ma:fieldsID="c8036bfa9d362af47ea25838c27c0877" ns2:_="">
    <xsd:import namespace="8F71DDE1-A33D-45E4-956C-F4CAB9FE8234"/>
    <xsd:element name="properties">
      <xsd:complexType>
        <xsd:sequence>
          <xsd:element name="documentManagement">
            <xsd:complexType>
              <xsd:all>
                <xsd:element ref="ns2:Document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1DDE1-A33D-45E4-956C-F4CAB9FE8234" elementFormDefault="qualified">
    <xsd:import namespace="http://schemas.microsoft.com/office/2006/documentManagement/types"/>
    <xsd:import namespace="http://schemas.microsoft.com/office/infopath/2007/PartnerControls"/>
    <xsd:element name="DocumentNotes" ma:index="8" nillable="true" ma:displayName="Document Notes" ma:internalName="Document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4A00C3-DB2E-40E5-8E18-0C799CBF42F1}">
  <ds:schemaRefs>
    <ds:schemaRef ds:uri="http://schemas.microsoft.com/sharepoint/v3/contenttype/forms"/>
  </ds:schemaRefs>
</ds:datastoreItem>
</file>

<file path=customXml/itemProps2.xml><?xml version="1.0" encoding="utf-8"?>
<ds:datastoreItem xmlns:ds="http://schemas.openxmlformats.org/officeDocument/2006/customXml" ds:itemID="{029C9FF3-EC43-4607-9DA1-EECC420870B6}">
  <ds:schemaRefs>
    <ds:schemaRef ds:uri="http://schemas.microsoft.com/office/2006/metadata/properties"/>
    <ds:schemaRef ds:uri="http://purl.org/dc/terms/"/>
    <ds:schemaRef ds:uri="http://schemas.microsoft.com/office/2006/documentManagement/types"/>
    <ds:schemaRef ds:uri="8F71DDE1-A33D-45E4-956C-F4CAB9FE8234"/>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DDC3E9D-F3A6-45C3-BA18-2D6EB5F323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71DDE1-A33D-45E4-956C-F4CAB9FE82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59575ff-96fb-4734-a391-68805b4eb0db}" enabled="1" method="Standard" siteId="{936109e5-933e-4961-900c-98c6e8c1f929}" contentBits="2" removed="0"/>
</clbl:labelList>
</file>

<file path=docProps/app.xml><?xml version="1.0" encoding="utf-8"?>
<Properties xmlns="http://schemas.openxmlformats.org/officeDocument/2006/extended-properties" xmlns:vt="http://schemas.openxmlformats.org/officeDocument/2006/docPropsVTypes">
  <TotalTime>6029</TotalTime>
  <Words>944</Words>
  <Application>Microsoft Office PowerPoint</Application>
  <PresentationFormat>On-screen Show (4:3)</PresentationFormat>
  <Paragraphs>48</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Master Blank</vt:lpstr>
      <vt:lpstr>Claims Portal   A2A Token – Frequently Asked Questions</vt:lpstr>
      <vt:lpstr>Contents </vt:lpstr>
      <vt:lpstr>Q1. When will the new password rules come into force?  </vt:lpstr>
      <vt:lpstr>Q2. When do I need to change my password?  </vt:lpstr>
      <vt:lpstr>Q3. What action can I take if my account is locked and I need a new password for the Production site?  </vt:lpstr>
      <vt:lpstr>Q4. We currently have two claims management systems, both applications use the same A2A user ID. How do we manage the password changes?</vt:lpstr>
      <vt:lpstr>Q5.  From the A2A Token will be deployed in Live on 24th  January 2023, in addition there is a two week parallel running opportunity. Does this mean the current version will continue to run for 2 weeks, after the 24th of January, until 07th of February 2023?  </vt:lpstr>
      <vt:lpstr>Q6. What are the new endpoints for the A2A token version in Production?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keywords>Company Confidential</cp:keywords>
  <cp:lastModifiedBy>Anita Mehta</cp:lastModifiedBy>
  <cp:revision>336</cp:revision>
  <dcterms:created xsi:type="dcterms:W3CDTF">2012-08-16T17:54:39Z</dcterms:created>
  <dcterms:modified xsi:type="dcterms:W3CDTF">2023-01-12T11:02:26Z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ed8570f6-9189-443b-9471-6da26bce9a53</vt:lpwstr>
  </property>
  <property fmtid="{D5CDD505-2E9C-101B-9397-08002B2CF9AE}" pid="3" name="Classification">
    <vt:lpwstr>CC</vt:lpwstr>
  </property>
  <property fmtid="{D5CDD505-2E9C-101B-9397-08002B2CF9AE}" pid="4" name="ContentTypeId">
    <vt:lpwstr>0x01010097BD00BB50784358BD730FAD83706DA000245366330D866341A060969AD3C2289F</vt:lpwstr>
  </property>
  <property fmtid="{D5CDD505-2E9C-101B-9397-08002B2CF9AE}" pid="5" name="ClassificationContentMarkingFooterLocations">
    <vt:lpwstr>Master Blank:4</vt:lpwstr>
  </property>
  <property fmtid="{D5CDD505-2E9C-101B-9397-08002B2CF9AE}" pid="6" name="ClassificationContentMarkingFooterText">
    <vt:lpwstr>Company Confidential</vt:lpwstr>
  </property>
</Properties>
</file>