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9"/>
  </p:notesMasterIdLst>
  <p:sldIdLst>
    <p:sldId id="383" r:id="rId5"/>
    <p:sldId id="422" r:id="rId6"/>
    <p:sldId id="421" r:id="rId7"/>
    <p:sldId id="423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20" r:id="rId19"/>
    <p:sldId id="424" r:id="rId20"/>
    <p:sldId id="386" r:id="rId21"/>
    <p:sldId id="387" r:id="rId22"/>
    <p:sldId id="419" r:id="rId23"/>
    <p:sldId id="440" r:id="rId24"/>
    <p:sldId id="388" r:id="rId25"/>
    <p:sldId id="413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14" r:id="rId45"/>
    <p:sldId id="415" r:id="rId46"/>
    <p:sldId id="408" r:id="rId47"/>
    <p:sldId id="409" r:id="rId48"/>
    <p:sldId id="425" r:id="rId49"/>
    <p:sldId id="426" r:id="rId50"/>
    <p:sldId id="407" r:id="rId51"/>
    <p:sldId id="410" r:id="rId52"/>
    <p:sldId id="411" r:id="rId53"/>
    <p:sldId id="412" r:id="rId54"/>
    <p:sldId id="439" r:id="rId55"/>
    <p:sldId id="417" r:id="rId56"/>
    <p:sldId id="442" r:id="rId57"/>
    <p:sldId id="441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0E4C23A-3718-40A6-922F-107F0FC1AB1D}">
          <p14:sldIdLst>
            <p14:sldId id="383"/>
            <p14:sldId id="422"/>
            <p14:sldId id="421"/>
            <p14:sldId id="423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20"/>
            <p14:sldId id="424"/>
            <p14:sldId id="386"/>
            <p14:sldId id="387"/>
            <p14:sldId id="419"/>
            <p14:sldId id="440"/>
            <p14:sldId id="388"/>
            <p14:sldId id="413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14"/>
            <p14:sldId id="415"/>
            <p14:sldId id="408"/>
            <p14:sldId id="409"/>
            <p14:sldId id="425"/>
            <p14:sldId id="426"/>
            <p14:sldId id="407"/>
            <p14:sldId id="410"/>
            <p14:sldId id="411"/>
            <p14:sldId id="412"/>
            <p14:sldId id="439"/>
            <p14:sldId id="417"/>
            <p14:sldId id="442"/>
            <p14:sldId id="4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E8D"/>
    <a:srgbClr val="E78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5597" autoAdjust="0"/>
  </p:normalViewPr>
  <p:slideViewPr>
    <p:cSldViewPr snapToObjects="1">
      <p:cViewPr varScale="1">
        <p:scale>
          <a:sx n="91" d="100"/>
          <a:sy n="91" d="100"/>
        </p:scale>
        <p:origin x="1182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85077A-2C01-4113-A3B7-C9E281F89981}" type="datetimeFigureOut">
              <a:rPr lang="en-US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9F367D-4C70-40F0-B6CA-F8510EC76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9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1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8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1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2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laims LTD background.jpg"/>
          <p:cNvPicPr>
            <a:picLocks noChangeAspect="1"/>
          </p:cNvPicPr>
          <p:nvPr userDrawn="1"/>
        </p:nvPicPr>
        <p:blipFill>
          <a:blip r:embed="rId2"/>
          <a:srcRect l="1704" t="2094" r="8977"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5931" y="1640029"/>
            <a:ext cx="5842434" cy="888642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rgbClr val="E783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71538"/>
            <a:ext cx="6889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364" y="969818"/>
            <a:ext cx="7451436" cy="65681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E783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364" y="1766459"/>
            <a:ext cx="7451436" cy="42533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80200" y="6478588"/>
            <a:ext cx="22336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15192-30FE-40B8-BCC1-6F39E04CF1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co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73488" y="1411288"/>
            <a:ext cx="1722437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39090" y="3331152"/>
            <a:ext cx="7301345" cy="836757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E783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80200" y="6356350"/>
            <a:ext cx="22336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FB84-4F14-41C5-9A87-A87F8CA413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742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1" descr="Caims Portal LTD Logo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265738" y="230188"/>
            <a:ext cx="36004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306388" y="661988"/>
            <a:ext cx="8559800" cy="5538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9" name="Picture 11" descr="backgorund.jpg"/>
          <p:cNvPicPr>
            <a:picLocks noChangeAspect="1"/>
          </p:cNvPicPr>
          <p:nvPr userDrawn="1"/>
        </p:nvPicPr>
        <p:blipFill>
          <a:blip r:embed="rId6"/>
          <a:srcRect l="40572" r="4546"/>
          <a:stretch>
            <a:fillRect/>
          </a:stretch>
        </p:blipFill>
        <p:spPr bwMode="auto">
          <a:xfrm>
            <a:off x="3848100" y="839788"/>
            <a:ext cx="50180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E783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295275" y="6419850"/>
            <a:ext cx="21478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www.claimsportal.org.uk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9538"/>
            <a:ext cx="23129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CA597-FAF2-4A09-90A5-F551A987FD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254000" y="1139826"/>
            <a:ext cx="4912360" cy="693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/>
              <a:t>Claims Portal </a:t>
            </a:r>
            <a:br>
              <a:rPr lang="it-IT" dirty="0"/>
            </a:br>
            <a:r>
              <a:rPr lang="it-IT" dirty="0" smtClean="0"/>
              <a:t>Release 6 </a:t>
            </a:r>
            <a:r>
              <a:rPr lang="it-IT" dirty="0"/>
              <a:t>W</a:t>
            </a:r>
            <a:r>
              <a:rPr lang="it-IT" dirty="0" smtClean="0"/>
              <a:t>orkshop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123" name="Title 1"/>
          <p:cNvSpPr>
            <a:spLocks/>
          </p:cNvSpPr>
          <p:nvPr/>
        </p:nvSpPr>
        <p:spPr bwMode="auto">
          <a:xfrm>
            <a:off x="254000" y="3105151"/>
            <a:ext cx="4243388" cy="7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219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364" y="1988840"/>
            <a:ext cx="7451436" cy="656812"/>
          </a:xfrm>
        </p:spPr>
        <p:txBody>
          <a:bodyPr/>
          <a:lstStyle/>
          <a:p>
            <a:r>
              <a:rPr lang="en-GB" dirty="0" smtClean="0"/>
              <a:t>5. Referral Source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364" y="2708920"/>
            <a:ext cx="7451436" cy="4253345"/>
          </a:xfrm>
        </p:spPr>
        <p:txBody>
          <a:bodyPr/>
          <a:lstStyle/>
          <a:p>
            <a:r>
              <a:rPr lang="en-GB" dirty="0"/>
              <a:t>An additional </a:t>
            </a:r>
            <a:r>
              <a:rPr lang="en-GB" dirty="0" smtClean="0"/>
              <a:t>field has been added to the CNF as </a:t>
            </a:r>
            <a:r>
              <a:rPr lang="en-GB" dirty="0"/>
              <a:t>recommended by the Insurance </a:t>
            </a:r>
            <a:r>
              <a:rPr lang="en-GB" dirty="0" smtClean="0"/>
              <a:t>Fraud Taskforce </a:t>
            </a:r>
            <a:r>
              <a:rPr lang="en-GB" dirty="0"/>
              <a:t>to </a:t>
            </a:r>
            <a:r>
              <a:rPr lang="en-GB" dirty="0" smtClean="0"/>
              <a:t>capture the referral source and share the data with the </a:t>
            </a:r>
            <a:r>
              <a:rPr lang="en-GB" dirty="0"/>
              <a:t>Insurance Fraud </a:t>
            </a:r>
            <a:r>
              <a:rPr lang="en-GB" dirty="0" smtClean="0"/>
              <a:t>Bureau (IFB).</a:t>
            </a:r>
          </a:p>
          <a:p>
            <a:endParaRPr lang="en-GB" dirty="0"/>
          </a:p>
          <a:p>
            <a:r>
              <a:rPr lang="en-GB" dirty="0" smtClean="0"/>
              <a:t>The information will not be visible to/or shared with compensators. </a:t>
            </a:r>
          </a:p>
          <a:p>
            <a:endParaRPr lang="en-GB" dirty="0"/>
          </a:p>
          <a:p>
            <a:r>
              <a:rPr lang="en-GB" dirty="0" smtClean="0"/>
              <a:t>Web and A2A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7451436" cy="656812"/>
          </a:xfrm>
        </p:spPr>
        <p:txBody>
          <a:bodyPr/>
          <a:lstStyle/>
          <a:p>
            <a:r>
              <a:rPr lang="en-GB" dirty="0" smtClean="0"/>
              <a:t>6. CRU Validation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3964" y="2708920"/>
            <a:ext cx="7451436" cy="4253345"/>
          </a:xfrm>
        </p:spPr>
        <p:txBody>
          <a:bodyPr/>
          <a:lstStyle/>
          <a:p>
            <a:r>
              <a:rPr lang="en-GB" dirty="0" smtClean="0"/>
              <a:t>In Release 5 the CRU field on the CNF was amended to only accept 6 </a:t>
            </a:r>
            <a:r>
              <a:rPr lang="en-GB" dirty="0"/>
              <a:t>characters </a:t>
            </a:r>
            <a:r>
              <a:rPr lang="en-GB" dirty="0" smtClean="0"/>
              <a:t>comprising of </a:t>
            </a:r>
            <a:r>
              <a:rPr lang="en-GB" dirty="0"/>
              <a:t>3 alpha characters and 3 numeric </a:t>
            </a:r>
            <a:r>
              <a:rPr lang="en-GB" dirty="0" smtClean="0"/>
              <a:t>characters (as per the CRU reference number). </a:t>
            </a:r>
          </a:p>
          <a:p>
            <a:endParaRPr lang="en-GB" dirty="0"/>
          </a:p>
          <a:p>
            <a:r>
              <a:rPr lang="en-GB" dirty="0" smtClean="0"/>
              <a:t>The same changes have been implemented in Release 6 for A2A. </a:t>
            </a:r>
          </a:p>
          <a:p>
            <a:endParaRPr lang="en-GB" dirty="0"/>
          </a:p>
          <a:p>
            <a:r>
              <a:rPr lang="en-GB" dirty="0" smtClean="0"/>
              <a:t>A2A only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364" y="1442201"/>
            <a:ext cx="7451436" cy="656812"/>
          </a:xfrm>
        </p:spPr>
        <p:txBody>
          <a:bodyPr/>
          <a:lstStyle/>
          <a:p>
            <a:r>
              <a:rPr lang="en-GB" dirty="0" smtClean="0"/>
              <a:t>7. Global offers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693" y="1628800"/>
            <a:ext cx="7451436" cy="425334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Align the way the system calculates a global offer on A2A with web. </a:t>
            </a:r>
          </a:p>
          <a:p>
            <a:endParaRPr lang="en-GB" dirty="0" smtClean="0"/>
          </a:p>
          <a:p>
            <a:r>
              <a:rPr lang="en-GB" dirty="0" smtClean="0"/>
              <a:t>A2A only</a:t>
            </a:r>
          </a:p>
          <a:p>
            <a:endParaRPr lang="en-GB" dirty="0"/>
          </a:p>
          <a:p>
            <a:r>
              <a:rPr lang="en-GB" sz="2800" b="1" dirty="0" smtClean="0">
                <a:solidFill>
                  <a:srgbClr val="E78332"/>
                </a:solidFill>
                <a:latin typeface="Arial"/>
                <a:ea typeface="+mj-ea"/>
                <a:cs typeface="Arial"/>
              </a:rPr>
              <a:t>8. Retention of a claim at end of Stage 2 </a:t>
            </a:r>
            <a:br>
              <a:rPr lang="en-GB" sz="2800" b="1" dirty="0" smtClean="0">
                <a:solidFill>
                  <a:srgbClr val="E78332"/>
                </a:solidFill>
                <a:latin typeface="Arial"/>
                <a:ea typeface="+mj-ea"/>
                <a:cs typeface="Arial"/>
              </a:rPr>
            </a:br>
            <a:endParaRPr lang="en-GB" sz="1100" b="1" dirty="0">
              <a:solidFill>
                <a:srgbClr val="E78332"/>
              </a:solidFill>
              <a:latin typeface="Arial"/>
              <a:ea typeface="+mj-ea"/>
              <a:cs typeface="Arial"/>
            </a:endParaRPr>
          </a:p>
          <a:p>
            <a:r>
              <a:rPr lang="en-GB" dirty="0" smtClean="0"/>
              <a:t>Retention </a:t>
            </a:r>
            <a:r>
              <a:rPr lang="en-GB" dirty="0"/>
              <a:t>of a claim and its attachments for 12 months from the date a court proceedings pack is created. The attachment history </a:t>
            </a:r>
            <a:r>
              <a:rPr lang="en-GB" dirty="0" smtClean="0"/>
              <a:t>which captures when </a:t>
            </a:r>
            <a:r>
              <a:rPr lang="en-GB" dirty="0"/>
              <a:t>documents are attached or deleted will be retained for the same period of time. </a:t>
            </a:r>
            <a:endParaRPr lang="en-GB" dirty="0" smtClean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Web only </a:t>
            </a:r>
            <a:endParaRPr lang="en-GB" dirty="0"/>
          </a:p>
          <a:p>
            <a:endParaRPr lang="en-GB" sz="2800" b="1" dirty="0">
              <a:solidFill>
                <a:srgbClr val="E78332"/>
              </a:solidFill>
              <a:latin typeface="Arial"/>
              <a:ea typeface="+mj-ea"/>
              <a:cs typeface="Arial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1203" y="2492896"/>
            <a:ext cx="7451436" cy="656812"/>
          </a:xfrm>
        </p:spPr>
        <p:txBody>
          <a:bodyPr/>
          <a:lstStyle/>
          <a:p>
            <a:r>
              <a:rPr lang="en-GB" dirty="0" smtClean="0"/>
              <a:t>Go Live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2924944"/>
            <a:ext cx="7451436" cy="4253345"/>
          </a:xfrm>
        </p:spPr>
        <p:txBody>
          <a:bodyPr/>
          <a:lstStyle/>
          <a:p>
            <a:r>
              <a:rPr lang="en-GB" sz="5400" b="1" dirty="0" smtClean="0"/>
              <a:t> 8 October 2018 </a:t>
            </a:r>
            <a:endParaRPr lang="en-GB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93" y="1700808"/>
            <a:ext cx="7451436" cy="656812"/>
          </a:xfrm>
        </p:spPr>
        <p:txBody>
          <a:bodyPr/>
          <a:lstStyle/>
          <a:p>
            <a:r>
              <a:rPr lang="en-GB" dirty="0" smtClean="0"/>
              <a:t>Other Activities in 2018……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291432"/>
            <a:ext cx="7451436" cy="4253345"/>
          </a:xfrm>
        </p:spPr>
        <p:txBody>
          <a:bodyPr/>
          <a:lstStyle/>
          <a:p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Tackling messaging on the Portal</a:t>
            </a:r>
          </a:p>
          <a:p>
            <a:pPr marL="514350" indent="-514350">
              <a:buAutoNum type="arabicPeriod"/>
            </a:pPr>
            <a:endParaRPr lang="en-GB" dirty="0" smtClean="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A new Audit   </a:t>
            </a:r>
          </a:p>
          <a:p>
            <a:pPr marL="514350" indent="-514350">
              <a:buAutoNum type="arabicPeriod"/>
            </a:pPr>
            <a:endParaRPr lang="en-GB" dirty="0" smtClean="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A new User Agreement  </a:t>
            </a:r>
          </a:p>
          <a:p>
            <a:endParaRPr lang="en-GB" sz="2800" b="1" dirty="0">
              <a:solidFill>
                <a:srgbClr val="E7833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254000" y="1139826"/>
            <a:ext cx="4912360" cy="693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err="1"/>
              <a:t>Claims</a:t>
            </a:r>
            <a:r>
              <a:rPr lang="it-IT" dirty="0"/>
              <a:t> Portal </a:t>
            </a:r>
            <a:br>
              <a:rPr lang="it-IT" dirty="0"/>
            </a:b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err="1"/>
              <a:t>Requests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Release 6 A2A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777860"/>
            <a:ext cx="7451436" cy="1950573"/>
          </a:xfrm>
        </p:spPr>
        <p:txBody>
          <a:bodyPr/>
          <a:lstStyle/>
          <a:p>
            <a:pPr algn="ctr"/>
            <a:endParaRPr lang="en-GB" sz="2800" dirty="0" smtClean="0"/>
          </a:p>
          <a:p>
            <a:pPr algn="ctr"/>
            <a:r>
              <a:rPr lang="it-IT" sz="4000" b="1" dirty="0" smtClean="0">
                <a:solidFill>
                  <a:srgbClr val="E78332"/>
                </a:solidFill>
                <a:latin typeface="Arial"/>
                <a:cs typeface="Arial"/>
              </a:rPr>
              <a:t>Chiara Zambelli </a:t>
            </a:r>
          </a:p>
          <a:p>
            <a:pPr algn="ctr"/>
            <a:r>
              <a:rPr lang="it-IT" sz="4000" b="1" dirty="0" smtClean="0">
                <a:solidFill>
                  <a:srgbClr val="E78332"/>
                </a:solidFill>
                <a:latin typeface="Arial"/>
                <a:cs typeface="Arial"/>
              </a:rPr>
              <a:t>&amp; </a:t>
            </a:r>
          </a:p>
          <a:p>
            <a:pPr algn="ctr"/>
            <a:r>
              <a:rPr lang="it-IT" sz="4000" b="1" smtClean="0">
                <a:solidFill>
                  <a:srgbClr val="E78332"/>
                </a:solidFill>
                <a:latin typeface="Arial"/>
                <a:cs typeface="Arial"/>
              </a:rPr>
              <a:t>Ileana </a:t>
            </a:r>
            <a:r>
              <a:rPr lang="it-IT" sz="4000" b="1" dirty="0" smtClean="0">
                <a:solidFill>
                  <a:srgbClr val="E78332"/>
                </a:solidFill>
                <a:latin typeface="Arial"/>
                <a:cs typeface="Arial"/>
              </a:rPr>
              <a:t>Magno </a:t>
            </a:r>
          </a:p>
          <a:p>
            <a:pPr algn="ctr"/>
            <a:r>
              <a:rPr lang="en-GB" sz="2400" dirty="0" smtClean="0"/>
              <a:t>CRIF</a:t>
            </a:r>
            <a:endParaRPr lang="en-GB" sz="2400" dirty="0"/>
          </a:p>
          <a:p>
            <a:pPr algn="ctr"/>
            <a:endParaRPr lang="en-GB" sz="2800" dirty="0" smtClean="0">
              <a:solidFill>
                <a:srgbClr val="0F0F0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Progress to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A2A Changes</a:t>
            </a:r>
          </a:p>
          <a:p>
            <a:pPr marL="571500" lvl="1" indent="-171450" algn="l">
              <a:buFont typeface="Arial" charset="0"/>
              <a:buChar char="–"/>
            </a:pPr>
            <a:r>
              <a:rPr lang="en-GB" sz="1300" dirty="0">
                <a:solidFill>
                  <a:schemeClr val="tx1"/>
                </a:solidFill>
              </a:rPr>
              <a:t>RTA/ELPL Claims: </a:t>
            </a:r>
          </a:p>
          <a:p>
            <a:pPr marL="857250" lvl="2" algn="l"/>
            <a:r>
              <a:rPr lang="en-GB" sz="1400" dirty="0" smtClean="0">
                <a:solidFill>
                  <a:schemeClr val="tx1"/>
                </a:solidFill>
              </a:rPr>
              <a:t>Organisation </a:t>
            </a:r>
            <a:r>
              <a:rPr lang="en-GB" sz="1400" dirty="0">
                <a:solidFill>
                  <a:schemeClr val="tx1"/>
                </a:solidFill>
              </a:rPr>
              <a:t>name, Branch Name and address prefilled </a:t>
            </a:r>
          </a:p>
          <a:p>
            <a:pPr marL="857250" lvl="2" algn="l"/>
            <a:r>
              <a:rPr lang="en-GB" sz="1400" dirty="0" smtClean="0">
                <a:solidFill>
                  <a:schemeClr val="tx1"/>
                </a:solidFill>
              </a:rPr>
              <a:t>Max </a:t>
            </a:r>
            <a:r>
              <a:rPr lang="en-GB" sz="1400" dirty="0">
                <a:solidFill>
                  <a:schemeClr val="tx1"/>
                </a:solidFill>
              </a:rPr>
              <a:t>Number of attachments CR and COMP</a:t>
            </a:r>
          </a:p>
          <a:p>
            <a:pPr marL="857250" lvl="2" algn="l"/>
            <a:r>
              <a:rPr lang="en-GB" sz="1400" dirty="0" smtClean="0">
                <a:solidFill>
                  <a:schemeClr val="tx1"/>
                </a:solidFill>
              </a:rPr>
              <a:t>Gross </a:t>
            </a:r>
            <a:r>
              <a:rPr lang="en-GB" sz="1400" dirty="0">
                <a:solidFill>
                  <a:schemeClr val="tx1"/>
                </a:solidFill>
              </a:rPr>
              <a:t>amount calculation in Stage 2 Counter Offer</a:t>
            </a:r>
          </a:p>
          <a:p>
            <a:pPr marL="857250" lvl="2" algn="l"/>
            <a:r>
              <a:rPr lang="en-GB" sz="1400" dirty="0" smtClean="0">
                <a:solidFill>
                  <a:schemeClr val="tx1"/>
                </a:solidFill>
              </a:rPr>
              <a:t>CRU </a:t>
            </a:r>
            <a:r>
              <a:rPr lang="en-GB" sz="1400" dirty="0">
                <a:solidFill>
                  <a:schemeClr val="tx1"/>
                </a:solidFill>
              </a:rPr>
              <a:t>Reference Number validation</a:t>
            </a:r>
          </a:p>
          <a:p>
            <a:pPr marL="857250" lvl="2" algn="l"/>
            <a:r>
              <a:rPr lang="en-GB" sz="1400" dirty="0" smtClean="0">
                <a:solidFill>
                  <a:schemeClr val="tx1"/>
                </a:solidFill>
              </a:rPr>
              <a:t>Claim </a:t>
            </a:r>
            <a:r>
              <a:rPr lang="en-GB" sz="1400" dirty="0">
                <a:solidFill>
                  <a:schemeClr val="tx1"/>
                </a:solidFill>
              </a:rPr>
              <a:t>Deletion for GDPR Reason</a:t>
            </a:r>
          </a:p>
          <a:p>
            <a:pPr marL="857250" lvl="2" algn="l"/>
            <a:r>
              <a:rPr lang="en-GB" sz="1400" dirty="0" smtClean="0">
                <a:solidFill>
                  <a:schemeClr val="tx1"/>
                </a:solidFill>
              </a:rPr>
              <a:t>Reduction </a:t>
            </a:r>
            <a:r>
              <a:rPr lang="en-GB" sz="1400" dirty="0">
                <a:solidFill>
                  <a:schemeClr val="tx1"/>
                </a:solidFill>
              </a:rPr>
              <a:t>of time out notification</a:t>
            </a:r>
          </a:p>
          <a:p>
            <a:pPr marL="857250" lvl="2" algn="l"/>
            <a:r>
              <a:rPr lang="en-GB" sz="1400" dirty="0" smtClean="0">
                <a:solidFill>
                  <a:schemeClr val="tx1"/>
                </a:solidFill>
              </a:rPr>
              <a:t>Funding </a:t>
            </a:r>
            <a:r>
              <a:rPr lang="en-GB" sz="1400" dirty="0">
                <a:solidFill>
                  <a:schemeClr val="tx1"/>
                </a:solidFill>
              </a:rPr>
              <a:t>attributes removal</a:t>
            </a:r>
          </a:p>
          <a:p>
            <a:pPr marL="571500" lvl="1" indent="-171450" algn="l">
              <a:buFont typeface="Arial" charset="0"/>
              <a:buChar char="–"/>
            </a:pPr>
            <a:r>
              <a:rPr lang="en-GB" sz="1300" dirty="0" smtClean="0">
                <a:solidFill>
                  <a:schemeClr val="tx1"/>
                </a:solidFill>
              </a:rPr>
              <a:t>RTA </a:t>
            </a:r>
            <a:r>
              <a:rPr lang="en-GB" sz="1300" dirty="0">
                <a:solidFill>
                  <a:schemeClr val="tx1"/>
                </a:solidFill>
              </a:rPr>
              <a:t>Claims: Referral source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Technical Specifications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Integration sites and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Preparation to go live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PROGRESS TO DATE-</a:t>
            </a:r>
            <a:r>
              <a:rPr lang="it-IT" dirty="0" err="1"/>
              <a:t>Timeframe</a:t>
            </a:r>
            <a:r>
              <a:rPr lang="it-IT" dirty="0"/>
              <a:t> &amp; </a:t>
            </a:r>
            <a:r>
              <a:rPr lang="it-IT" dirty="0" err="1"/>
              <a:t>milestones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7074683" y="2136344"/>
            <a:ext cx="1692000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rgbClr val="0D316E"/>
              </a:buClr>
              <a:buSzPct val="130000"/>
              <a:defRPr/>
            </a:pPr>
            <a:r>
              <a:rPr lang="en-GB" sz="1700" b="1" dirty="0">
                <a:solidFill>
                  <a:schemeClr val="bg1"/>
                </a:solidFill>
                <a:latin typeface="+mn-lt"/>
              </a:rPr>
              <a:t>GO </a:t>
            </a:r>
            <a:r>
              <a:rPr lang="en-GB" sz="1700" b="1" dirty="0" smtClean="0">
                <a:solidFill>
                  <a:schemeClr val="bg1"/>
                </a:solidFill>
                <a:latin typeface="+mn-lt"/>
              </a:rPr>
              <a:t>LIVE</a:t>
            </a:r>
            <a:endParaRPr lang="en-GB" sz="1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Parentesi graffa chiusa 12"/>
          <p:cNvSpPr>
            <a:spLocks/>
          </p:cNvSpPr>
          <p:nvPr/>
        </p:nvSpPr>
        <p:spPr bwMode="auto">
          <a:xfrm rot="-5400000">
            <a:off x="4265610" y="-528014"/>
            <a:ext cx="631740" cy="6750391"/>
          </a:xfrm>
          <a:prstGeom prst="rightBrace">
            <a:avLst>
              <a:gd name="adj1" fmla="val 21993"/>
              <a:gd name="adj2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it-IT">
              <a:solidFill>
                <a:sysClr val="windowText" lastClr="000000"/>
              </a:solidFill>
              <a:latin typeface="Verdana" pitchFamily="34" charset="0"/>
            </a:endParaRPr>
          </a:p>
        </p:txBody>
      </p:sp>
      <p:sp>
        <p:nvSpPr>
          <p:cNvPr id="7" name="CasellaDiTesto 48"/>
          <p:cNvSpPr txBox="1"/>
          <p:nvPr/>
        </p:nvSpPr>
        <p:spPr>
          <a:xfrm>
            <a:off x="3402620" y="1906710"/>
            <a:ext cx="237626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ysClr val="windowText" lastClr="000000"/>
                </a:solidFill>
                <a:latin typeface="+mn-lt"/>
              </a:rPr>
              <a:t>A2A INTEGRATION</a:t>
            </a:r>
          </a:p>
          <a:p>
            <a:pPr algn="ctr"/>
            <a:r>
              <a:rPr lang="it-IT" sz="1600" b="1" dirty="0" smtClean="0">
                <a:solidFill>
                  <a:sysClr val="windowText" lastClr="000000"/>
                </a:solidFill>
                <a:latin typeface="+mn-lt"/>
              </a:rPr>
              <a:t>(10 WEEKS)</a:t>
            </a:r>
          </a:p>
        </p:txBody>
      </p:sp>
      <p:grpSp>
        <p:nvGrpSpPr>
          <p:cNvPr id="8" name="Gruppo 53"/>
          <p:cNvGrpSpPr/>
          <p:nvPr/>
        </p:nvGrpSpPr>
        <p:grpSpPr>
          <a:xfrm>
            <a:off x="432268" y="3252151"/>
            <a:ext cx="8405975" cy="708239"/>
            <a:chOff x="414073" y="4994820"/>
            <a:chExt cx="8405975" cy="708239"/>
          </a:xfrm>
        </p:grpSpPr>
        <p:sp>
          <p:nvSpPr>
            <p:cNvPr id="9" name="CasellaDiTesto 54"/>
            <p:cNvSpPr txBox="1"/>
            <p:nvPr/>
          </p:nvSpPr>
          <p:spPr>
            <a:xfrm>
              <a:off x="414073" y="5364505"/>
              <a:ext cx="1953438" cy="338554"/>
            </a:xfrm>
            <a:prstGeom prst="rect">
              <a:avLst/>
            </a:prstGeom>
            <a:noFill/>
            <a:ln>
              <a:solidFill>
                <a:srgbClr val="1B4E8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ysClr val="windowText" lastClr="000000"/>
                  </a:solidFill>
                </a:rPr>
                <a:t>23</a:t>
              </a:r>
              <a:r>
                <a:rPr lang="it-IT" sz="1600" b="1" dirty="0" smtClean="0">
                  <a:solidFill>
                    <a:sysClr val="windowText" lastClr="000000"/>
                  </a:solidFill>
                  <a:latin typeface="+mn-lt"/>
                </a:rPr>
                <a:t> July 2018</a:t>
              </a:r>
            </a:p>
          </p:txBody>
        </p:sp>
        <p:sp>
          <p:nvSpPr>
            <p:cNvPr id="10" name="CasellaDiTesto 55"/>
            <p:cNvSpPr txBox="1"/>
            <p:nvPr/>
          </p:nvSpPr>
          <p:spPr>
            <a:xfrm>
              <a:off x="6930069" y="5364505"/>
              <a:ext cx="1889979" cy="338554"/>
            </a:xfrm>
            <a:prstGeom prst="rect">
              <a:avLst/>
            </a:prstGeom>
            <a:noFill/>
            <a:ln>
              <a:solidFill>
                <a:srgbClr val="1B4E8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ysClr val="windowText" lastClr="000000"/>
                  </a:solidFill>
                </a:rPr>
                <a:t>8 October</a:t>
              </a:r>
              <a:r>
                <a:rPr lang="it-IT" sz="1600" b="1" dirty="0" smtClean="0">
                  <a:solidFill>
                    <a:sysClr val="windowText" lastClr="000000"/>
                  </a:solidFill>
                  <a:latin typeface="+mn-lt"/>
                </a:rPr>
                <a:t> 2018</a:t>
              </a:r>
            </a:p>
          </p:txBody>
        </p:sp>
        <p:grpSp>
          <p:nvGrpSpPr>
            <p:cNvPr id="11" name="Gruppo 35"/>
            <p:cNvGrpSpPr/>
            <p:nvPr/>
          </p:nvGrpSpPr>
          <p:grpSpPr>
            <a:xfrm>
              <a:off x="900057" y="4994820"/>
              <a:ext cx="7919991" cy="288032"/>
              <a:chOff x="900057" y="4994820"/>
              <a:chExt cx="7919991" cy="288032"/>
            </a:xfrm>
          </p:grpSpPr>
          <p:cxnSp>
            <p:nvCxnSpPr>
              <p:cNvPr id="12" name="Connettore 1 57"/>
              <p:cNvCxnSpPr>
                <a:stCxn id="13" idx="6"/>
              </p:cNvCxnSpPr>
              <p:nvPr/>
            </p:nvCxnSpPr>
            <p:spPr>
              <a:xfrm>
                <a:off x="1188089" y="5138836"/>
                <a:ext cx="7631959" cy="0"/>
              </a:xfrm>
              <a:prstGeom prst="line">
                <a:avLst/>
              </a:prstGeom>
              <a:ln w="76200">
                <a:solidFill>
                  <a:srgbClr val="1B4E8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e 58"/>
              <p:cNvSpPr/>
              <p:nvPr/>
            </p:nvSpPr>
            <p:spPr bwMode="auto">
              <a:xfrm>
                <a:off x="900057" y="499482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B4E8D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wrap="none" rtlCol="0" anchor="ctr">
                <a:normAutofit fontScale="47500" lnSpcReduction="20000"/>
              </a:bodyPr>
              <a:lstStyle/>
              <a:p>
                <a:pPr algn="ctr"/>
                <a:endParaRPr lang="it-IT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Ovale 59"/>
              <p:cNvSpPr/>
              <p:nvPr/>
            </p:nvSpPr>
            <p:spPr bwMode="auto">
              <a:xfrm>
                <a:off x="7938480" y="499482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1B4E8D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wrap="none" rtlCol="0" anchor="ctr">
                <a:normAutofit fontScale="92500" lnSpcReduction="10000"/>
              </a:bodyPr>
              <a:lstStyle/>
              <a:p>
                <a:pPr algn="ctr"/>
                <a:endParaRPr lang="it-IT" sz="900" b="1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5" name="AutoShape 9"/>
          <p:cNvSpPr>
            <a:spLocks noChangeArrowheads="1"/>
          </p:cNvSpPr>
          <p:nvPr/>
        </p:nvSpPr>
        <p:spPr bwMode="auto">
          <a:xfrm>
            <a:off x="360284" y="2136344"/>
            <a:ext cx="1692000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rgbClr val="0D316E"/>
              </a:buClr>
              <a:buSzPct val="130000"/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TEST SITE </a:t>
            </a:r>
          </a:p>
          <a:p>
            <a:pPr marL="342900" indent="-342900" algn="ctr">
              <a:spcBef>
                <a:spcPct val="20000"/>
              </a:spcBef>
              <a:buClr>
                <a:srgbClr val="0D316E"/>
              </a:buClr>
              <a:buSzPct val="130000"/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AVAILABLE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54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Regression testing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766459"/>
            <a:ext cx="7451436" cy="4253345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If you are interested in performing regression testing on R6 please remember to add Release 5 claims.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364" y="1766459"/>
            <a:ext cx="7451436" cy="4038805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Welcome to guests </a:t>
            </a:r>
            <a:r>
              <a:rPr lang="en-US" dirty="0" smtClean="0"/>
              <a:t>– Tim Wallis, </a:t>
            </a:r>
            <a:r>
              <a:rPr lang="en-GB" dirty="0" smtClean="0"/>
              <a:t>Chair of Claims Portal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Overview of the Claims Portal project and general update – Kaye Sydenham, Claims Portal Service Delivery Manager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Early sight of tech specs relating to the project - Chiara Zambelli and Ileana </a:t>
            </a:r>
            <a:r>
              <a:rPr lang="en-GB" dirty="0" err="1"/>
              <a:t>Magno</a:t>
            </a:r>
            <a:r>
              <a:rPr lang="en-GB" dirty="0"/>
              <a:t> – CRIF project team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Break 10 minutes – tea, coffee and biscuits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Details of the support available to implement the changes ahead of the agreed go live date – Nevia McKiernan Account Manager, CRIF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Q&amp;A session - CRIF and Project team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Close and thank you </a:t>
            </a:r>
            <a:r>
              <a:rPr lang="en-GB" dirty="0" smtClean="0"/>
              <a:t>– Chair of Claims Portal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Release 6 changes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36438"/>
            <a:ext cx="7955970" cy="2780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546476"/>
            <a:ext cx="7955970" cy="16155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364" y="969817"/>
            <a:ext cx="7451436" cy="796641"/>
          </a:xfrm>
        </p:spPr>
        <p:txBody>
          <a:bodyPr>
            <a:normAutofit fontScale="90000"/>
          </a:bodyPr>
          <a:lstStyle/>
          <a:p>
            <a:r>
              <a:rPr lang="en-GB" dirty="0"/>
              <a:t>Company Name, Branch Name and Address pre-filled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364" y="2132856"/>
            <a:ext cx="7451436" cy="42533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Company Name</a:t>
            </a:r>
          </a:p>
          <a:p>
            <a:pPr marL="358775"/>
            <a:r>
              <a:rPr lang="en-GB" dirty="0"/>
              <a:t>From RELEASE 6 </a:t>
            </a:r>
            <a:r>
              <a:rPr lang="en-GB" dirty="0" smtClean="0"/>
              <a:t>onwards </a:t>
            </a:r>
            <a:r>
              <a:rPr lang="en-GB" dirty="0"/>
              <a:t>it </a:t>
            </a:r>
            <a:r>
              <a:rPr lang="en-GB" dirty="0" smtClean="0"/>
              <a:t>will not be possible </a:t>
            </a:r>
            <a:r>
              <a:rPr lang="en-GB" dirty="0"/>
              <a:t>to use a company name different from the one registered on the Claims Portal’s Administration system, even if in the XML request is present a different company name.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Branch Name</a:t>
            </a:r>
          </a:p>
          <a:p>
            <a:pPr marL="358775"/>
            <a:r>
              <a:rPr lang="en-GB" dirty="0"/>
              <a:t>It can be added as free text or it </a:t>
            </a:r>
            <a:r>
              <a:rPr lang="en-GB" dirty="0" smtClean="0"/>
              <a:t>is possible to use the </a:t>
            </a:r>
            <a:r>
              <a:rPr lang="en-GB" dirty="0"/>
              <a:t>[PREFILLED] placeholder and in this case the system will use the </a:t>
            </a:r>
            <a:r>
              <a:rPr lang="en-GB" dirty="0" err="1"/>
              <a:t>AsUser’s</a:t>
            </a:r>
            <a:r>
              <a:rPr lang="en-GB" dirty="0"/>
              <a:t> branch name present on the Claims Portal’s Administration system</a:t>
            </a:r>
          </a:p>
          <a:p>
            <a:pPr marL="625475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Company Name, Branch Name and Address pre-filled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925936"/>
            <a:ext cx="7451436" cy="42533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Address</a:t>
            </a:r>
          </a:p>
          <a:p>
            <a:pPr indent="358775"/>
            <a:r>
              <a:rPr lang="en-GB" dirty="0"/>
              <a:t>From RELEASE 6 on the node Address is conditionally mandatory</a:t>
            </a:r>
          </a:p>
          <a:p>
            <a:pPr marL="571500" lvl="1" indent="-171450" algn="l">
              <a:buFont typeface="Arial" charset="0"/>
              <a:buChar char="–"/>
            </a:pPr>
            <a:r>
              <a:rPr lang="en-GB" sz="1700" dirty="0">
                <a:solidFill>
                  <a:schemeClr val="tx1"/>
                </a:solidFill>
              </a:rPr>
              <a:t>The address is mandatory if the Branch Name is not present in the XML</a:t>
            </a:r>
          </a:p>
          <a:p>
            <a:pPr marL="625475" lvl="1" indent="-225425" algn="l"/>
            <a:r>
              <a:rPr lang="en-GB" sz="1700" dirty="0">
                <a:solidFill>
                  <a:schemeClr val="tx1"/>
                </a:solidFill>
              </a:rPr>
              <a:t>	The system will use the Company’s address saved on the Claims Portal’s Administration system irrespective of any address provided in the request XML.</a:t>
            </a:r>
          </a:p>
          <a:p>
            <a:pPr marL="571500" lvl="1" indent="-171450" algn="l">
              <a:buFont typeface="Arial" charset="0"/>
              <a:buChar char="–"/>
            </a:pPr>
            <a:r>
              <a:rPr lang="en-GB" sz="1700" dirty="0">
                <a:solidFill>
                  <a:schemeClr val="tx1"/>
                </a:solidFill>
              </a:rPr>
              <a:t>The address is optional if the Branch name is present in the request XML</a:t>
            </a:r>
          </a:p>
          <a:p>
            <a:pPr marL="625475" lvl="1" algn="l"/>
            <a:r>
              <a:rPr lang="en-GB" sz="1700" dirty="0">
                <a:solidFill>
                  <a:schemeClr val="tx1"/>
                </a:solidFill>
              </a:rPr>
              <a:t>If the address is present in the XML request the system will use that provided</a:t>
            </a:r>
          </a:p>
          <a:p>
            <a:pPr marL="625475" lvl="1" algn="l"/>
            <a:r>
              <a:rPr lang="en-GB" sz="1700" dirty="0">
                <a:solidFill>
                  <a:schemeClr val="tx1"/>
                </a:solidFill>
              </a:rPr>
              <a:t>If the address is not present in the XML request the system will use the </a:t>
            </a:r>
            <a:r>
              <a:rPr lang="en-GB" sz="1700" dirty="0" err="1">
                <a:solidFill>
                  <a:schemeClr val="tx1"/>
                </a:solidFill>
              </a:rPr>
              <a:t>AsUser’s</a:t>
            </a:r>
            <a:r>
              <a:rPr lang="en-GB" sz="1700" dirty="0">
                <a:solidFill>
                  <a:schemeClr val="tx1"/>
                </a:solidFill>
              </a:rPr>
              <a:t> branch address present on the Claims Portal’s Administration system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RTA and ELPL </a:t>
            </a:r>
            <a:r>
              <a:rPr lang="it-IT" dirty="0" err="1"/>
              <a:t>Claims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NEW FIELDS in CNF : </a:t>
            </a:r>
            <a:r>
              <a:rPr lang="it-IT" b="1" dirty="0" err="1" smtClean="0">
                <a:solidFill>
                  <a:schemeClr val="bg1"/>
                </a:solidFill>
              </a:rPr>
              <a:t>BranchName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Segnaposto contenuto 1"/>
          <p:cNvSpPr txBox="1">
            <a:spLocks/>
          </p:cNvSpPr>
          <p:nvPr/>
        </p:nvSpPr>
        <p:spPr>
          <a:xfrm>
            <a:off x="733247" y="2217344"/>
            <a:ext cx="7822800" cy="1176196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100" b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AddClaim</a:t>
            </a:r>
            <a:r>
              <a:rPr lang="it-IT" sz="21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21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it-IT" sz="2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OPTIONAL </a:t>
            </a:r>
            <a:r>
              <a:rPr lang="it-IT" sz="21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attribute</a:t>
            </a:r>
            <a:r>
              <a:rPr lang="it-IT" sz="2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1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en-US" sz="21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21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en-US" sz="21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21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r>
              <a:rPr lang="en-US" sz="21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21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CompanyDetails</a:t>
            </a:r>
            <a:r>
              <a:rPr lang="en-US" sz="21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/@</a:t>
            </a:r>
            <a:r>
              <a:rPr lang="en-US" sz="21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BranchName</a:t>
            </a:r>
            <a:endParaRPr lang="it-IT" sz="2100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9" name="Segnaposto contenuto 1"/>
          <p:cNvSpPr txBox="1">
            <a:spLocks/>
          </p:cNvSpPr>
          <p:nvPr/>
        </p:nvSpPr>
        <p:spPr>
          <a:xfrm>
            <a:off x="733246" y="3462254"/>
            <a:ext cx="7822800" cy="1298226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it-IT" sz="1700" b="1" dirty="0" err="1">
                <a:latin typeface="+mn-lt"/>
              </a:rPr>
              <a:t>GetClaim</a:t>
            </a:r>
            <a:r>
              <a:rPr lang="it-IT" sz="1700" b="1" dirty="0">
                <a:latin typeface="+mn-lt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1700" dirty="0" smtClean="0">
                <a:latin typeface="+mn-lt"/>
              </a:rPr>
              <a:t>New </a:t>
            </a:r>
            <a:r>
              <a:rPr lang="it-IT" sz="1700" dirty="0" err="1">
                <a:latin typeface="+mn-lt"/>
              </a:rPr>
              <a:t>attribute</a:t>
            </a:r>
            <a:r>
              <a:rPr lang="it-IT" sz="17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attribute</a:t>
            </a:r>
            <a:endParaRPr lang="it-IT" sz="1700" dirty="0">
              <a:latin typeface="+mn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it-IT" sz="1700" i="1" dirty="0">
                <a:latin typeface="+mn-lt"/>
              </a:rPr>
              <a:t>Data/</a:t>
            </a:r>
            <a:r>
              <a:rPr lang="it-IT" sz="1700" i="1" dirty="0" err="1">
                <a:latin typeface="+mn-lt"/>
              </a:rPr>
              <a:t>ClaimAndClaimantDetails</a:t>
            </a:r>
            <a:r>
              <a:rPr lang="it-IT" sz="1700" i="1" dirty="0">
                <a:latin typeface="+mn-lt"/>
              </a:rPr>
              <a:t>/</a:t>
            </a:r>
            <a:r>
              <a:rPr lang="it-IT" sz="1700" i="1" dirty="0" err="1">
                <a:latin typeface="+mn-lt"/>
              </a:rPr>
              <a:t>ClaimantRepresentative</a:t>
            </a:r>
            <a:r>
              <a:rPr lang="it-IT" sz="1700" i="1" dirty="0">
                <a:latin typeface="+mn-lt"/>
              </a:rPr>
              <a:t>/</a:t>
            </a:r>
            <a:r>
              <a:rPr lang="it-IT" sz="1700" i="1" dirty="0" err="1">
                <a:latin typeface="+mn-lt"/>
              </a:rPr>
              <a:t>CompanyDetails</a:t>
            </a:r>
            <a:r>
              <a:rPr lang="it-IT" sz="1700" i="1" dirty="0" smtClean="0">
                <a:latin typeface="+mn-lt"/>
              </a:rPr>
              <a:t>/@</a:t>
            </a:r>
            <a:r>
              <a:rPr lang="it-IT" sz="1700" i="1" dirty="0" err="1">
                <a:latin typeface="+mn-lt"/>
              </a:rPr>
              <a:t>BranchName</a:t>
            </a:r>
            <a:endParaRPr lang="it-IT" sz="1700" i="1" dirty="0">
              <a:latin typeface="+mn-lt"/>
            </a:endParaRPr>
          </a:p>
        </p:txBody>
      </p:sp>
      <p:sp>
        <p:nvSpPr>
          <p:cNvPr id="10" name="Segnaposto contenuto 1"/>
          <p:cNvSpPr txBox="1">
            <a:spLocks/>
          </p:cNvSpPr>
          <p:nvPr/>
        </p:nvSpPr>
        <p:spPr>
          <a:xfrm>
            <a:off x="733246" y="4829194"/>
            <a:ext cx="7822802" cy="1176196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ResendRejectedClaim</a:t>
            </a:r>
            <a:r>
              <a:rPr lang="it-IT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it-IT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it-IT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OPTIONAL </a:t>
            </a:r>
            <a:r>
              <a:rPr lang="it-IT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attribute</a:t>
            </a:r>
            <a:r>
              <a:rPr lang="it-IT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0" indent="0">
              <a:buNone/>
            </a:pPr>
            <a:r>
              <a:rPr lang="en-US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en-US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en-US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r>
              <a:rPr lang="en-US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CompanyDetails</a:t>
            </a:r>
            <a:r>
              <a:rPr lang="en-US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/@</a:t>
            </a:r>
            <a:r>
              <a:rPr lang="en-US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BranchName</a:t>
            </a:r>
            <a:endParaRPr lang="it-IT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Printable</a:t>
            </a:r>
            <a:r>
              <a:rPr lang="it-IT" dirty="0"/>
              <a:t> </a:t>
            </a:r>
            <a:r>
              <a:rPr lang="it-IT" dirty="0" err="1"/>
              <a:t>docs</a:t>
            </a:r>
            <a:r>
              <a:rPr lang="it-IT" dirty="0"/>
              <a:t> </a:t>
            </a:r>
            <a:r>
              <a:rPr lang="it-IT" dirty="0" err="1"/>
              <a:t>changed</a:t>
            </a:r>
            <a:r>
              <a:rPr lang="it-IT" dirty="0"/>
              <a:t> to include </a:t>
            </a:r>
            <a:r>
              <a:rPr lang="it-IT" b="1" dirty="0" err="1"/>
              <a:t>BranchName</a:t>
            </a:r>
            <a:r>
              <a:rPr lang="it-IT" b="1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RTA Claims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1115616" y="2755063"/>
            <a:ext cx="2561531" cy="1177993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defPPr>
              <a:defRPr lang="it-IT"/>
            </a:defPPr>
            <a:lvl1pPr indent="0">
              <a:spcBef>
                <a:spcPct val="20000"/>
              </a:spcBef>
              <a:buFont typeface="Arial"/>
              <a:buNone/>
              <a:defRPr sz="1400" b="1">
                <a:solidFill>
                  <a:srgbClr val="002060"/>
                </a:solidFill>
                <a:latin typeface="Verdana"/>
                <a:cs typeface="Verdana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1400">
                <a:latin typeface="Verdana"/>
                <a:cs typeface="Verdan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>
                <a:latin typeface="Verdana"/>
                <a:cs typeface="Verdan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CNF  </a:t>
            </a:r>
            <a:endParaRPr lang="it-IT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CNF </a:t>
            </a:r>
            <a:r>
              <a:rPr lang="en-US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Insurer Response </a:t>
            </a:r>
          </a:p>
          <a:p>
            <a:endParaRPr lang="en-US" sz="1600" dirty="0"/>
          </a:p>
          <a:p>
            <a:endParaRPr lang="it-IT" sz="1600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1115616" y="5021615"/>
            <a:ext cx="2561531" cy="855658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defPPr>
              <a:defRPr lang="it-IT"/>
            </a:defPPr>
            <a:lvl1pPr indent="0">
              <a:spcBef>
                <a:spcPct val="20000"/>
              </a:spcBef>
              <a:buFont typeface="Arial"/>
              <a:buNone/>
              <a:defRPr sz="1400" b="1">
                <a:solidFill>
                  <a:srgbClr val="002060"/>
                </a:solidFill>
                <a:latin typeface="Verdana"/>
                <a:cs typeface="Verdana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1400">
                <a:latin typeface="Verdana"/>
                <a:cs typeface="Verdan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>
                <a:latin typeface="Verdana"/>
                <a:cs typeface="Verdan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42900" indent="-342900">
              <a:buFont typeface="+mj-lt"/>
              <a:buAutoNum type="arabicPeriod" startAt="3"/>
            </a:pPr>
            <a:r>
              <a:rPr lang="it-IT" sz="1600" dirty="0" smtClean="0">
                <a:latin typeface="+mn-lt"/>
              </a:rPr>
              <a:t>Defendant </a:t>
            </a:r>
            <a:r>
              <a:rPr lang="it-IT" sz="1600" dirty="0" err="1">
                <a:latin typeface="+mn-lt"/>
              </a:rPr>
              <a:t>Only</a:t>
            </a:r>
            <a:r>
              <a:rPr lang="it-IT" sz="1600" dirty="0">
                <a:latin typeface="+mn-lt"/>
              </a:rPr>
              <a:t> CNF</a:t>
            </a:r>
            <a:endParaRPr lang="en-US" sz="1600" dirty="0">
              <a:latin typeface="+mn-lt"/>
            </a:endParaRPr>
          </a:p>
          <a:p>
            <a:endParaRPr lang="it-IT" sz="1600" dirty="0"/>
          </a:p>
        </p:txBody>
      </p:sp>
      <p:sp>
        <p:nvSpPr>
          <p:cNvPr id="8" name="Freccia destra 93"/>
          <p:cNvSpPr/>
          <p:nvPr/>
        </p:nvSpPr>
        <p:spPr>
          <a:xfrm>
            <a:off x="4427984" y="3182125"/>
            <a:ext cx="554830" cy="36839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93"/>
          <p:cNvSpPr/>
          <p:nvPr/>
        </p:nvSpPr>
        <p:spPr>
          <a:xfrm>
            <a:off x="4394677" y="5265246"/>
            <a:ext cx="554830" cy="36839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956" y="2519252"/>
            <a:ext cx="2552635" cy="1649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417" y="4477246"/>
            <a:ext cx="2504589" cy="1816359"/>
          </a:xfrm>
          <a:prstGeom prst="rect">
            <a:avLst/>
          </a:prstGeom>
        </p:spPr>
      </p:pic>
      <p:sp>
        <p:nvSpPr>
          <p:cNvPr id="13" name="Rettangolo 20"/>
          <p:cNvSpPr/>
          <p:nvPr/>
        </p:nvSpPr>
        <p:spPr>
          <a:xfrm>
            <a:off x="5067267" y="2848224"/>
            <a:ext cx="2729739" cy="30988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20"/>
          <p:cNvSpPr/>
          <p:nvPr/>
        </p:nvSpPr>
        <p:spPr>
          <a:xfrm>
            <a:off x="5219667" y="4969717"/>
            <a:ext cx="2729739" cy="30988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Printable</a:t>
            </a:r>
            <a:r>
              <a:rPr lang="it-IT" dirty="0"/>
              <a:t> </a:t>
            </a:r>
            <a:r>
              <a:rPr lang="it-IT" dirty="0" err="1"/>
              <a:t>docs</a:t>
            </a:r>
            <a:r>
              <a:rPr lang="it-IT" dirty="0"/>
              <a:t> </a:t>
            </a:r>
            <a:r>
              <a:rPr lang="it-IT" dirty="0" err="1"/>
              <a:t>changed</a:t>
            </a:r>
            <a:r>
              <a:rPr lang="it-IT" dirty="0"/>
              <a:t> to include </a:t>
            </a:r>
            <a:r>
              <a:rPr lang="it-IT" b="1" dirty="0" err="1"/>
              <a:t>BranchName</a:t>
            </a:r>
            <a:r>
              <a:rPr lang="it-IT" b="1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ELPL </a:t>
            </a:r>
            <a:r>
              <a:rPr lang="it-IT" dirty="0" err="1"/>
              <a:t>Claims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636912"/>
            <a:ext cx="3409950" cy="2409825"/>
          </a:xfrm>
          <a:prstGeom prst="rect">
            <a:avLst/>
          </a:prstGeom>
        </p:spPr>
      </p:pic>
      <p:sp>
        <p:nvSpPr>
          <p:cNvPr id="7" name="Segnaposto contenuto 1"/>
          <p:cNvSpPr txBox="1">
            <a:spLocks/>
          </p:cNvSpPr>
          <p:nvPr/>
        </p:nvSpPr>
        <p:spPr>
          <a:xfrm>
            <a:off x="859987" y="3118785"/>
            <a:ext cx="2901856" cy="1182637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defPPr>
              <a:defRPr lang="it-IT"/>
            </a:defPPr>
            <a:lvl1pPr indent="0">
              <a:spcBef>
                <a:spcPct val="20000"/>
              </a:spcBef>
              <a:buFont typeface="Arial"/>
              <a:buNone/>
              <a:defRPr sz="1400" b="1">
                <a:solidFill>
                  <a:srgbClr val="002060"/>
                </a:solidFill>
                <a:latin typeface="Verdana"/>
                <a:cs typeface="Verdana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1400">
                <a:latin typeface="Verdana"/>
                <a:cs typeface="Verdan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1600">
                <a:latin typeface="Verdana"/>
                <a:cs typeface="Verdana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1600">
                <a:latin typeface="Verdana"/>
                <a:cs typeface="Verdan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CNF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CNF Insurer Response</a:t>
            </a:r>
            <a:endParaRPr lang="it-IT" sz="16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Defendant </a:t>
            </a:r>
            <a:r>
              <a:rPr lang="it-IT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it-IT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CNF</a:t>
            </a:r>
            <a:endParaRPr lang="en-US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/>
          </a:p>
          <a:p>
            <a:endParaRPr lang="it-IT" sz="1600" dirty="0"/>
          </a:p>
        </p:txBody>
      </p:sp>
      <p:sp>
        <p:nvSpPr>
          <p:cNvPr id="8" name="Freccia destra 93"/>
          <p:cNvSpPr/>
          <p:nvPr/>
        </p:nvSpPr>
        <p:spPr>
          <a:xfrm>
            <a:off x="3914551" y="3476834"/>
            <a:ext cx="720765" cy="46654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20"/>
          <p:cNvSpPr/>
          <p:nvPr/>
        </p:nvSpPr>
        <p:spPr>
          <a:xfrm>
            <a:off x="4826165" y="3255232"/>
            <a:ext cx="3343896" cy="443204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4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Limit on the </a:t>
            </a:r>
            <a:r>
              <a:rPr lang="it-IT" b="1" dirty="0" err="1"/>
              <a:t>max</a:t>
            </a:r>
            <a:r>
              <a:rPr lang="it-IT" b="1" dirty="0"/>
              <a:t> </a:t>
            </a:r>
            <a:r>
              <a:rPr lang="it-IT" b="1" dirty="0" err="1"/>
              <a:t>number</a:t>
            </a:r>
            <a:r>
              <a:rPr lang="it-IT" b="1" dirty="0"/>
              <a:t> of </a:t>
            </a:r>
            <a:r>
              <a:rPr lang="it-IT" b="1" dirty="0" err="1"/>
              <a:t>attachments</a:t>
            </a:r>
            <a:r>
              <a:rPr lang="it-IT" b="1" dirty="0"/>
              <a:t> </a:t>
            </a:r>
            <a:r>
              <a:rPr lang="it-IT" b="1" dirty="0" err="1"/>
              <a:t>allowed</a:t>
            </a:r>
            <a:endParaRPr lang="it-IT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RTA and ELPL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420888"/>
            <a:ext cx="78241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The </a:t>
            </a:r>
            <a:r>
              <a:rPr lang="en-GB" b="1" dirty="0">
                <a:latin typeface="+mn-lt"/>
                <a:cs typeface="Arial" panose="020B0604020202020204" pitchFamily="34" charset="0"/>
              </a:rPr>
              <a:t>max number of attachments </a:t>
            </a:r>
            <a:r>
              <a:rPr lang="en-GB" dirty="0">
                <a:latin typeface="+mn-lt"/>
                <a:cs typeface="Arial" panose="020B0604020202020204" pitchFamily="34" charset="0"/>
              </a:rPr>
              <a:t>allowed for a claim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will change and </a:t>
            </a:r>
            <a:r>
              <a:rPr lang="en-GB" dirty="0">
                <a:latin typeface="+mn-lt"/>
                <a:cs typeface="Arial" panose="020B0604020202020204" pitchFamily="34" charset="0"/>
              </a:rPr>
              <a:t>diversified between the Claimant Representative and the Compensator. The new limits are the following:</a:t>
            </a:r>
          </a:p>
          <a:p>
            <a:pPr lvl="1"/>
            <a:r>
              <a:rPr lang="en-GB" dirty="0" smtClean="0">
                <a:latin typeface="+mn-lt"/>
                <a:cs typeface="Arial" panose="020B0604020202020204" pitchFamily="34" charset="0"/>
              </a:rPr>
              <a:t>Max Number of attachments allowed for Claimant Reps: </a:t>
            </a:r>
            <a:r>
              <a:rPr lang="en-GB" b="1" dirty="0" smtClean="0">
                <a:latin typeface="+mn-lt"/>
                <a:cs typeface="Arial" panose="020B0604020202020204" pitchFamily="34" charset="0"/>
              </a:rPr>
              <a:t>40 attachments</a:t>
            </a:r>
          </a:p>
          <a:p>
            <a:pPr lvl="1"/>
            <a:r>
              <a:rPr lang="en-GB" dirty="0" smtClean="0">
                <a:latin typeface="+mn-lt"/>
                <a:cs typeface="Arial" panose="020B0604020202020204" pitchFamily="34" charset="0"/>
              </a:rPr>
              <a:t>Max Number of attachments allowed for Compensators: </a:t>
            </a:r>
            <a:r>
              <a:rPr lang="en-GB" b="1" dirty="0" smtClean="0">
                <a:latin typeface="+mn-lt"/>
                <a:cs typeface="Arial" panose="020B0604020202020204" pitchFamily="34" charset="0"/>
              </a:rPr>
              <a:t>10 attachments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  <a:cs typeface="Arial" panose="020B0604020202020204" pitchFamily="34" charset="0"/>
              </a:rPr>
              <a:t>The </a:t>
            </a:r>
            <a:r>
              <a:rPr lang="en-GB" dirty="0">
                <a:latin typeface="+mn-lt"/>
                <a:cs typeface="Arial" panose="020B0604020202020204" pitchFamily="34" charset="0"/>
              </a:rPr>
              <a:t>current checks on the max size allowed for a single attachment (4MB) and the max total size of the attachments (20MB) remain the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same, they </a:t>
            </a:r>
            <a:r>
              <a:rPr lang="en-GB" dirty="0">
                <a:latin typeface="+mn-lt"/>
                <a:cs typeface="Arial" panose="020B0604020202020204" pitchFamily="34" charset="0"/>
              </a:rPr>
              <a:t>have not been changed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  <a:cs typeface="Arial" panose="020B0604020202020204" pitchFamily="34" charset="0"/>
              </a:rPr>
              <a:t>The </a:t>
            </a:r>
            <a:r>
              <a:rPr lang="en-GB" b="1" dirty="0" smtClean="0">
                <a:latin typeface="+mn-lt"/>
                <a:cs typeface="Arial" panose="020B0604020202020204" pitchFamily="34" charset="0"/>
              </a:rPr>
              <a:t>validation sequence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is: </a:t>
            </a:r>
          </a:p>
          <a:p>
            <a:r>
              <a:rPr lang="en-GB" dirty="0">
                <a:latin typeface="+mn-lt"/>
                <a:cs typeface="Arial" panose="020B0604020202020204" pitchFamily="34" charset="0"/>
              </a:rPr>
              <a:t>1.	single file size (max 4MB)</a:t>
            </a:r>
          </a:p>
          <a:p>
            <a:r>
              <a:rPr lang="en-GB" dirty="0">
                <a:latin typeface="+mn-lt"/>
                <a:cs typeface="Arial" panose="020B0604020202020204" pitchFamily="34" charset="0"/>
              </a:rPr>
              <a:t>2.	total files size (max 20MB)</a:t>
            </a:r>
          </a:p>
          <a:p>
            <a:r>
              <a:rPr lang="en-GB" dirty="0">
                <a:latin typeface="+mn-lt"/>
                <a:cs typeface="Arial" panose="020B0604020202020204" pitchFamily="34" charset="0"/>
              </a:rPr>
              <a:t>3.	</a:t>
            </a:r>
            <a:r>
              <a:rPr lang="en-GB">
                <a:latin typeface="+mn-lt"/>
                <a:cs typeface="Arial" panose="020B0604020202020204" pitchFamily="34" charset="0"/>
              </a:rPr>
              <a:t>number of </a:t>
            </a:r>
            <a:r>
              <a:rPr lang="en-GB" smtClean="0">
                <a:latin typeface="+mn-lt"/>
                <a:cs typeface="Arial" panose="020B0604020202020204" pitchFamily="34" charset="0"/>
              </a:rPr>
              <a:t>files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4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Gross amount calculation in Stage 2 Counter Offer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RTA and ELPL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492896"/>
            <a:ext cx="7824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  <a:cs typeface="Arial" panose="020B0604020202020204" pitchFamily="34" charset="0"/>
              </a:rPr>
              <a:t>The change will be to re-align A2A to work in the same manner as the current web application for the calculation of the gross amount. </a:t>
            </a:r>
          </a:p>
          <a:p>
            <a:pPr marL="0" indent="0">
              <a:buNone/>
            </a:pPr>
            <a:r>
              <a:rPr lang="en-GB" dirty="0">
                <a:latin typeface="+mn-lt"/>
                <a:cs typeface="Arial" panose="020B0604020202020204" pitchFamily="34" charset="0"/>
              </a:rPr>
              <a:t>The change will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relate to the function</a:t>
            </a:r>
            <a:r>
              <a:rPr lang="en-GB" dirty="0">
                <a:latin typeface="+mn-lt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AddStage2SPFCounterOfferByCM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()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in </a:t>
            </a:r>
            <a:r>
              <a:rPr lang="en-GB" dirty="0">
                <a:latin typeface="+mn-lt"/>
                <a:cs typeface="Arial" panose="020B0604020202020204" pitchFamily="34" charset="0"/>
              </a:rPr>
              <a:t>case of Accept counteroffer the value provided in the Gross Amount is set to the last value offered by CR.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8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CRU Reference Number</a:t>
            </a:r>
            <a:r>
              <a:rPr lang="en-GB" dirty="0"/>
              <a:t> </a:t>
            </a:r>
            <a:r>
              <a:rPr lang="en-GB" b="1" dirty="0"/>
              <a:t>validation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RTA and ELPL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420888"/>
            <a:ext cx="78241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Validation </a:t>
            </a:r>
            <a:r>
              <a:rPr lang="en-US" dirty="0">
                <a:latin typeface="+mn-lt"/>
                <a:cs typeface="Arial" panose="020B0604020202020204" pitchFamily="34" charset="0"/>
              </a:rPr>
              <a:t>of the CRU Reference number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will be implemented to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re-align </a:t>
            </a:r>
            <a:r>
              <a:rPr lang="en-GB" dirty="0">
                <a:latin typeface="+mn-lt"/>
                <a:cs typeface="Arial" panose="020B0604020202020204" pitchFamily="34" charset="0"/>
              </a:rPr>
              <a:t>A2A to work in the same manner as the current web application. The change will be regarding to the functions: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+mn-lt"/>
                <a:cs typeface="Arial" panose="020B0604020202020204" pitchFamily="34" charset="0"/>
              </a:rPr>
              <a:t>COMPAddInterimSPFResponse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()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COMPAddS2SPFResponse()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+mn-lt"/>
                <a:cs typeface="Arial" panose="020B0604020202020204" pitchFamily="34" charset="0"/>
              </a:rPr>
              <a:t>The new validation rules are the following: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Length: Maximum 6 characters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Format: First three characters – 3 alpha (either uppercase or lowercase),  Next 3 chars- 3 Numeric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8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Claim Deletion for GDPR Reason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RTA and ELPL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33247" y="2348880"/>
            <a:ext cx="7822800" cy="367366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A new functionality will be introduced on the Administrative site to delete a claim for GDPR reasons.</a:t>
            </a:r>
          </a:p>
          <a:p>
            <a:pPr marL="0" indent="0" algn="just">
              <a:buFont typeface="Arial" charset="0"/>
              <a:buNone/>
            </a:pPr>
            <a:r>
              <a:rPr lang="en-US" dirty="0" smtClean="0"/>
              <a:t>When a claim is deleted for GDPR reason by an Organisation, a notification will be generated to inform the other party that the claim has been deleted.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This new notification will be retrievable with the </a:t>
            </a:r>
            <a:r>
              <a:rPr lang="en-US" b="1" dirty="0" err="1" smtClean="0"/>
              <a:t>GetNotificationList</a:t>
            </a:r>
            <a:r>
              <a:rPr lang="en-US" b="1" dirty="0" smtClean="0"/>
              <a:t>() </a:t>
            </a:r>
            <a:r>
              <a:rPr lang="en-US" dirty="0" smtClean="0"/>
              <a:t>A2A function. The text of the new notification is the following:</a:t>
            </a:r>
          </a:p>
          <a:p>
            <a:pPr marL="358775" lvl="1" indent="0">
              <a:buFont typeface="Arial" charset="0"/>
              <a:buNone/>
            </a:pPr>
            <a:endParaRPr lang="en-GB" dirty="0" smtClean="0"/>
          </a:p>
          <a:p>
            <a:pPr marL="358775" lvl="1" indent="0" algn="ctr">
              <a:buFont typeface="Arial" charset="0"/>
              <a:buNone/>
            </a:pPr>
            <a:r>
              <a:rPr lang="en-GB" sz="3600" i="1" dirty="0" smtClean="0"/>
              <a:t>Deletion of claim &lt;</a:t>
            </a:r>
            <a:r>
              <a:rPr lang="en-GB" sz="3600" i="1" dirty="0" err="1" smtClean="0"/>
              <a:t>applicationID</a:t>
            </a:r>
            <a:r>
              <a:rPr lang="en-GB" sz="3600" i="1" dirty="0" smtClean="0"/>
              <a:t>&gt;: Data Subject Rights</a:t>
            </a:r>
          </a:p>
          <a:p>
            <a:pPr marL="358775" lvl="1" indent="0" algn="ctr">
              <a:buFont typeface="Arial" charset="0"/>
              <a:buNone/>
            </a:pPr>
            <a:endParaRPr lang="en-GB" i="1" dirty="0" smtClean="0"/>
          </a:p>
          <a:p>
            <a:pPr marL="0" lvl="1" indent="0">
              <a:buFont typeface="Arial" charset="0"/>
              <a:buNone/>
            </a:pPr>
            <a:r>
              <a:rPr lang="en-GB" sz="3200" dirty="0"/>
              <a:t>Please note that this notification will be visible only to the last COMP user and the last CR user who worked on the claim before the deletion.</a:t>
            </a:r>
          </a:p>
          <a:p>
            <a:pPr marL="0" lvl="1" indent="0">
              <a:buFont typeface="Arial" charset="0"/>
              <a:buNone/>
            </a:pPr>
            <a:r>
              <a:rPr lang="en-GB" sz="3200" dirty="0"/>
              <a:t>The notification will remain available for 14 calendar days </a:t>
            </a:r>
            <a:r>
              <a:rPr lang="en-GB" sz="3200" dirty="0" smtClean="0"/>
              <a:t>from the </a:t>
            </a:r>
            <a:r>
              <a:rPr lang="en-GB" sz="3200" dirty="0"/>
              <a:t>date of </a:t>
            </a:r>
            <a:r>
              <a:rPr lang="en-GB" sz="3200" dirty="0" smtClean="0"/>
              <a:t>the deletion of </a:t>
            </a:r>
            <a:r>
              <a:rPr lang="en-GB" sz="3200" dirty="0"/>
              <a:t>the claim.</a:t>
            </a:r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0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628801"/>
            <a:ext cx="7451436" cy="1728192"/>
          </a:xfrm>
        </p:spPr>
        <p:txBody>
          <a:bodyPr/>
          <a:lstStyle/>
          <a:p>
            <a:pPr algn="ctr"/>
            <a:endParaRPr lang="en-GB" sz="2800" dirty="0" smtClean="0"/>
          </a:p>
          <a:p>
            <a:pPr algn="ctr"/>
            <a:r>
              <a:rPr lang="it-IT" sz="3600" b="1" dirty="0" smtClean="0">
                <a:solidFill>
                  <a:srgbClr val="E78332"/>
                </a:solidFill>
                <a:latin typeface="Arial"/>
                <a:ea typeface="+mj-ea"/>
                <a:cs typeface="Arial"/>
              </a:rPr>
              <a:t>Welcome </a:t>
            </a:r>
          </a:p>
          <a:p>
            <a:pPr algn="ctr"/>
            <a:r>
              <a:rPr lang="en-GB" sz="4000" dirty="0"/>
              <a:t/>
            </a:r>
            <a:br>
              <a:rPr lang="en-GB" sz="4000" dirty="0"/>
            </a:br>
            <a:r>
              <a:rPr lang="en-GB" sz="2400" dirty="0" smtClean="0"/>
              <a:t>Tim Wallis</a:t>
            </a:r>
          </a:p>
          <a:p>
            <a:pPr algn="ctr"/>
            <a:r>
              <a:rPr lang="en-GB" sz="2400" dirty="0"/>
              <a:t>Claims </a:t>
            </a:r>
            <a:r>
              <a:rPr lang="en-GB" sz="2400" dirty="0" smtClean="0"/>
              <a:t>Portal Independent </a:t>
            </a:r>
            <a:r>
              <a:rPr lang="en-GB" sz="2400" dirty="0"/>
              <a:t>Chair </a:t>
            </a:r>
          </a:p>
          <a:p>
            <a:pPr algn="ctr"/>
            <a:endParaRPr lang="en-GB" sz="4000" dirty="0" smtClean="0"/>
          </a:p>
          <a:p>
            <a:pPr algn="ctr"/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Claim Deletion for GDPR Reason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RTA and ELPL Claims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246" y="2261177"/>
            <a:ext cx="7824157" cy="476570"/>
          </a:xfrm>
        </p:spPr>
        <p:txBody>
          <a:bodyPr/>
          <a:lstStyle/>
          <a:p>
            <a:r>
              <a:rPr lang="en-GB" dirty="0"/>
              <a:t>The impacted functionalities are the following: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747233" y="2604730"/>
            <a:ext cx="7808813" cy="1042788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SearchClaim</a:t>
            </a:r>
            <a:r>
              <a:rPr lang="it-IT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it-IT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it-IT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OPTIONAL </a:t>
            </a:r>
            <a:r>
              <a:rPr lang="it-IT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it-IT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it-IT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present</a:t>
            </a:r>
            <a:r>
              <a:rPr lang="it-IT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it-IT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it-IT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</a:t>
            </a:r>
            <a:r>
              <a:rPr lang="it-IT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has</a:t>
            </a:r>
            <a:r>
              <a:rPr lang="it-IT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been</a:t>
            </a:r>
            <a:r>
              <a:rPr lang="it-IT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scheduled</a:t>
            </a:r>
            <a:r>
              <a:rPr lang="it-IT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for GDPR </a:t>
            </a:r>
            <a:r>
              <a:rPr lang="it-IT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deletion</a:t>
            </a:r>
            <a:r>
              <a:rPr lang="it-IT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en-US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tns:searchClaimsResponse</a:t>
            </a:r>
            <a:r>
              <a:rPr lang="en-US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claimInfosListResponse</a:t>
            </a:r>
            <a:r>
              <a:rPr lang="en-US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claimsList</a:t>
            </a:r>
            <a:r>
              <a:rPr lang="en-US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gdprClaimDeleted</a:t>
            </a:r>
            <a:endParaRPr lang="it-IT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751165" y="3715847"/>
            <a:ext cx="7808814" cy="1089182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 err="1" smtClean="0">
                <a:latin typeface="+mn-lt"/>
              </a:rPr>
              <a:t>GetClaimStatus</a:t>
            </a:r>
            <a:r>
              <a:rPr lang="it-IT" b="1" dirty="0" smtClean="0">
                <a:latin typeface="+mn-lt"/>
              </a:rPr>
              <a:t> </a:t>
            </a:r>
            <a:endParaRPr lang="it-IT" b="1" dirty="0">
              <a:latin typeface="+mn-lt"/>
            </a:endParaRPr>
          </a:p>
          <a:p>
            <a:pPr marL="0" indent="0">
              <a:buNone/>
            </a:pPr>
            <a:r>
              <a:rPr lang="it-IT" dirty="0" smtClean="0">
                <a:latin typeface="+mn-lt"/>
              </a:rPr>
              <a:t>New OPTIONAL </a:t>
            </a:r>
            <a:r>
              <a:rPr lang="it-IT" dirty="0" err="1" smtClean="0">
                <a:latin typeface="+mn-lt"/>
              </a:rPr>
              <a:t>field</a:t>
            </a:r>
            <a:r>
              <a:rPr lang="it-IT" dirty="0" smtClean="0">
                <a:latin typeface="+mn-lt"/>
              </a:rPr>
              <a:t>  </a:t>
            </a:r>
            <a:r>
              <a:rPr lang="en-GB" dirty="0">
                <a:latin typeface="+mn-lt"/>
              </a:rPr>
              <a:t>(present only if the claim has been scheduled for GDPR deletion</a:t>
            </a:r>
            <a:r>
              <a:rPr lang="en-GB" dirty="0" smtClean="0">
                <a:latin typeface="+mn-lt"/>
              </a:rPr>
              <a:t>)</a:t>
            </a:r>
            <a:endParaRPr lang="it-IT" b="1" dirty="0" smtClean="0">
              <a:latin typeface="+mn-lt"/>
            </a:endParaRPr>
          </a:p>
          <a:p>
            <a:pPr marL="0" indent="0">
              <a:buNone/>
            </a:pPr>
            <a:r>
              <a:rPr lang="en-US" i="1" dirty="0" smtClean="0">
                <a:latin typeface="+mn-lt"/>
              </a:rPr>
              <a:t>//</a:t>
            </a:r>
            <a:r>
              <a:rPr lang="en-US" i="1" dirty="0">
                <a:latin typeface="+mn-lt"/>
              </a:rPr>
              <a:t>element(*,</a:t>
            </a:r>
            <a:r>
              <a:rPr lang="en-US" i="1" dirty="0" err="1">
                <a:latin typeface="+mn-lt"/>
              </a:rPr>
              <a:t>tns:getClaimsStatusResponse</a:t>
            </a:r>
            <a:r>
              <a:rPr lang="en-US" i="1" dirty="0">
                <a:latin typeface="+mn-lt"/>
              </a:rPr>
              <a:t>)/</a:t>
            </a:r>
            <a:r>
              <a:rPr lang="en-US" i="1" dirty="0" smtClean="0">
                <a:latin typeface="+mn-lt"/>
              </a:rPr>
              <a:t>claimInfo2Response/</a:t>
            </a:r>
            <a:r>
              <a:rPr lang="en-US" b="1" i="1" dirty="0" err="1" smtClean="0">
                <a:latin typeface="+mn-lt"/>
              </a:rPr>
              <a:t>gdprClaimDeleted</a:t>
            </a:r>
            <a:endParaRPr lang="en-US" b="1" i="1" dirty="0" smtClean="0">
              <a:latin typeface="+mn-lt"/>
            </a:endParaRPr>
          </a:p>
          <a:p>
            <a:pPr marL="0" indent="0">
              <a:buNone/>
            </a:pPr>
            <a:endParaRPr lang="en-US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400" b="1" dirty="0">
              <a:solidFill>
                <a:schemeClr val="accent1"/>
              </a:solidFill>
            </a:endParaRPr>
          </a:p>
        </p:txBody>
      </p:sp>
      <p:sp>
        <p:nvSpPr>
          <p:cNvPr id="8" name="Segnaposto contenuto 1"/>
          <p:cNvSpPr txBox="1">
            <a:spLocks/>
          </p:cNvSpPr>
          <p:nvPr/>
        </p:nvSpPr>
        <p:spPr>
          <a:xfrm>
            <a:off x="733246" y="4964880"/>
            <a:ext cx="7808813" cy="1023882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 err="1" smtClean="0">
                <a:latin typeface="+mn-lt"/>
              </a:rPr>
              <a:t>GetClaimsList</a:t>
            </a:r>
            <a:r>
              <a:rPr lang="it-IT" sz="1600" b="1" dirty="0" smtClean="0">
                <a:latin typeface="+mn-lt"/>
              </a:rPr>
              <a:t> </a:t>
            </a:r>
            <a:endParaRPr lang="it-IT" sz="1600" b="1" dirty="0">
              <a:latin typeface="+mn-lt"/>
            </a:endParaRPr>
          </a:p>
          <a:p>
            <a:pPr marL="0" indent="0">
              <a:buNone/>
            </a:pPr>
            <a:r>
              <a:rPr lang="it-IT" sz="1600" dirty="0" smtClean="0">
                <a:latin typeface="+mn-lt"/>
              </a:rPr>
              <a:t>New OPTIONAL </a:t>
            </a:r>
            <a:r>
              <a:rPr lang="it-IT" sz="1600" dirty="0" err="1" smtClean="0">
                <a:latin typeface="+mn-lt"/>
              </a:rPr>
              <a:t>field</a:t>
            </a:r>
            <a:r>
              <a:rPr lang="it-IT" sz="1600" dirty="0" smtClean="0">
                <a:latin typeface="+mn-lt"/>
              </a:rPr>
              <a:t>  </a:t>
            </a:r>
            <a:r>
              <a:rPr lang="en-GB" sz="1600" dirty="0">
                <a:latin typeface="+mn-lt"/>
              </a:rPr>
              <a:t>(present only if the claim has been scheduled for GDPR deletion</a:t>
            </a:r>
            <a:r>
              <a:rPr lang="en-GB" sz="1600" dirty="0" smtClean="0">
                <a:latin typeface="+mn-lt"/>
              </a:rPr>
              <a:t>)</a:t>
            </a:r>
            <a:endParaRPr lang="it-IT" sz="1600" b="1" dirty="0" smtClean="0">
              <a:latin typeface="+mn-lt"/>
            </a:endParaRPr>
          </a:p>
          <a:p>
            <a:pPr marL="0" indent="0">
              <a:buNone/>
            </a:pPr>
            <a:r>
              <a:rPr lang="en-US" sz="1600" i="1" dirty="0" err="1" smtClean="0">
                <a:latin typeface="+mn-lt"/>
              </a:rPr>
              <a:t>tns:getClaimsListResponse</a:t>
            </a:r>
            <a:r>
              <a:rPr lang="en-US" sz="1600" i="1" dirty="0" smtClean="0">
                <a:latin typeface="+mn-lt"/>
              </a:rPr>
              <a:t>/</a:t>
            </a:r>
            <a:r>
              <a:rPr lang="en-US" sz="1600" i="1" dirty="0" err="1" smtClean="0">
                <a:latin typeface="+mn-lt"/>
              </a:rPr>
              <a:t>claimsListResponse</a:t>
            </a:r>
            <a:r>
              <a:rPr lang="en-US" sz="1600" i="1" dirty="0" smtClean="0">
                <a:latin typeface="+mn-lt"/>
              </a:rPr>
              <a:t>/</a:t>
            </a:r>
            <a:r>
              <a:rPr lang="en-US" sz="1600" i="1" dirty="0" err="1" smtClean="0">
                <a:latin typeface="+mn-lt"/>
              </a:rPr>
              <a:t>claimsList</a:t>
            </a:r>
            <a:r>
              <a:rPr lang="en-US" sz="1600" i="1" dirty="0" smtClean="0">
                <a:latin typeface="+mn-lt"/>
              </a:rPr>
              <a:t>/</a:t>
            </a:r>
            <a:r>
              <a:rPr lang="en-US" sz="1600" b="1" i="1" dirty="0" err="1" smtClean="0">
                <a:latin typeface="+mn-lt"/>
              </a:rPr>
              <a:t>gdprClaimDeleted</a:t>
            </a:r>
            <a:endParaRPr lang="en-US" sz="1600" b="1" i="1" dirty="0">
              <a:latin typeface="+mn-lt"/>
            </a:endParaRPr>
          </a:p>
          <a:p>
            <a:pPr marL="0" indent="0">
              <a:buNone/>
            </a:pPr>
            <a:endParaRPr lang="en-US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234" y="5736734"/>
            <a:ext cx="7810169" cy="5040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1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Claim Deletion for GDPR Reason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RTA and ELPL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55575" y="2196523"/>
            <a:ext cx="7800471" cy="36736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it-IT" sz="1800" dirty="0"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it-IT" sz="1800" b="1" dirty="0" err="1">
                <a:cs typeface="Arial" charset="0"/>
              </a:rPr>
              <a:t>GetClaimsList</a:t>
            </a:r>
            <a:r>
              <a:rPr lang="it-IT" sz="1800" b="1" dirty="0">
                <a:cs typeface="Arial" charset="0"/>
              </a:rPr>
              <a:t>()  </a:t>
            </a:r>
            <a:r>
              <a:rPr lang="it-IT" sz="1800" dirty="0" err="1">
                <a:cs typeface="Arial" charset="0"/>
              </a:rPr>
              <a:t>there</a:t>
            </a:r>
            <a:r>
              <a:rPr lang="it-IT" sz="1800" dirty="0">
                <a:cs typeface="Arial" charset="0"/>
              </a:rPr>
              <a:t> </a:t>
            </a:r>
            <a:r>
              <a:rPr lang="it-IT" sz="1800" dirty="0" err="1">
                <a:cs typeface="Arial" charset="0"/>
              </a:rPr>
              <a:t>will</a:t>
            </a:r>
            <a:r>
              <a:rPr lang="it-IT" sz="1800" dirty="0">
                <a:cs typeface="Arial" charset="0"/>
              </a:rPr>
              <a:t> be  </a:t>
            </a:r>
            <a:r>
              <a:rPr lang="it-IT" sz="1800" dirty="0" err="1">
                <a:cs typeface="Arial" charset="0"/>
              </a:rPr>
              <a:t>only</a:t>
            </a:r>
            <a:r>
              <a:rPr lang="it-IT" sz="1800" dirty="0">
                <a:cs typeface="Arial" charset="0"/>
              </a:rPr>
              <a:t> a </a:t>
            </a:r>
            <a:r>
              <a:rPr lang="it-IT" sz="1800" dirty="0" err="1">
                <a:cs typeface="Arial" charset="0"/>
              </a:rPr>
              <a:t>change</a:t>
            </a:r>
            <a:r>
              <a:rPr lang="it-IT" sz="1800" dirty="0">
                <a:cs typeface="Arial" charset="0"/>
              </a:rPr>
              <a:t> in the schema </a:t>
            </a:r>
            <a:r>
              <a:rPr lang="it-IT" sz="1800" dirty="0" err="1">
                <a:cs typeface="Arial" charset="0"/>
              </a:rPr>
              <a:t>but</a:t>
            </a:r>
            <a:r>
              <a:rPr lang="it-IT" sz="1800" dirty="0">
                <a:cs typeface="Arial" charset="0"/>
              </a:rPr>
              <a:t> </a:t>
            </a:r>
            <a:r>
              <a:rPr lang="it-IT" sz="1800" dirty="0" err="1">
                <a:cs typeface="Arial" charset="0"/>
              </a:rPr>
              <a:t>there</a:t>
            </a:r>
            <a:r>
              <a:rPr lang="it-IT" sz="1800" dirty="0">
                <a:cs typeface="Arial" charset="0"/>
              </a:rPr>
              <a:t> </a:t>
            </a:r>
            <a:r>
              <a:rPr lang="it-IT" sz="1800" dirty="0" err="1">
                <a:cs typeface="Arial" charset="0"/>
              </a:rPr>
              <a:t>will</a:t>
            </a:r>
            <a:r>
              <a:rPr lang="it-IT" sz="1800" dirty="0">
                <a:cs typeface="Arial" charset="0"/>
              </a:rPr>
              <a:t> be no </a:t>
            </a:r>
            <a:r>
              <a:rPr lang="it-IT" sz="1800" dirty="0" err="1">
                <a:cs typeface="Arial" charset="0"/>
              </a:rPr>
              <a:t>other</a:t>
            </a:r>
            <a:r>
              <a:rPr lang="it-IT" sz="1800" dirty="0">
                <a:cs typeface="Arial" charset="0"/>
              </a:rPr>
              <a:t> </a:t>
            </a:r>
            <a:r>
              <a:rPr lang="it-IT" sz="1800" dirty="0" err="1">
                <a:cs typeface="Arial" charset="0"/>
              </a:rPr>
              <a:t>changes</a:t>
            </a:r>
            <a:r>
              <a:rPr lang="it-IT" sz="1800" dirty="0">
                <a:cs typeface="Arial" charset="0"/>
              </a:rPr>
              <a:t> </a:t>
            </a:r>
            <a:r>
              <a:rPr lang="it-IT" sz="1800" dirty="0" err="1">
                <a:cs typeface="Arial" charset="0"/>
              </a:rPr>
              <a:t>regarding</a:t>
            </a:r>
            <a:r>
              <a:rPr lang="it-IT" sz="1800" dirty="0">
                <a:cs typeface="Arial" charset="0"/>
              </a:rPr>
              <a:t> the use of the </a:t>
            </a:r>
            <a:r>
              <a:rPr lang="it-IT" sz="1800" dirty="0" err="1">
                <a:cs typeface="Arial" charset="0"/>
              </a:rPr>
              <a:t>function</a:t>
            </a:r>
            <a:r>
              <a:rPr lang="it-IT" sz="1800" dirty="0">
                <a:cs typeface="Arial" charset="0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it-IT" sz="1800" dirty="0">
                <a:cs typeface="Arial" charset="0"/>
              </a:rPr>
              <a:t>The </a:t>
            </a:r>
            <a:r>
              <a:rPr lang="it-IT" sz="1800" dirty="0" err="1">
                <a:cs typeface="Arial" charset="0"/>
              </a:rPr>
              <a:t>GetClaimsList</a:t>
            </a:r>
            <a:r>
              <a:rPr lang="it-IT" sz="1800" dirty="0">
                <a:cs typeface="Arial" charset="0"/>
              </a:rPr>
              <a:t>() </a:t>
            </a:r>
            <a:r>
              <a:rPr lang="it-IT" sz="1800" dirty="0" err="1">
                <a:cs typeface="Arial" charset="0"/>
              </a:rPr>
              <a:t>functionality</a:t>
            </a:r>
            <a:r>
              <a:rPr lang="it-IT" sz="1800" dirty="0">
                <a:cs typeface="Arial" charset="0"/>
              </a:rPr>
              <a:t> </a:t>
            </a:r>
            <a:r>
              <a:rPr lang="it-IT" sz="1800" dirty="0" err="1" smtClean="0">
                <a:cs typeface="Arial" charset="0"/>
              </a:rPr>
              <a:t>retrieves</a:t>
            </a:r>
            <a:r>
              <a:rPr lang="it-IT" sz="1800" dirty="0" smtClean="0">
                <a:cs typeface="Arial" charset="0"/>
              </a:rPr>
              <a:t> </a:t>
            </a:r>
            <a:r>
              <a:rPr lang="it-IT" sz="1800" dirty="0" err="1">
                <a:cs typeface="Arial" charset="0"/>
              </a:rPr>
              <a:t>all</a:t>
            </a:r>
            <a:r>
              <a:rPr lang="it-IT" sz="1800" dirty="0">
                <a:cs typeface="Arial" charset="0"/>
              </a:rPr>
              <a:t> the claims </a:t>
            </a:r>
            <a:r>
              <a:rPr lang="it-IT" sz="1800" dirty="0" err="1">
                <a:cs typeface="Arial" charset="0"/>
              </a:rPr>
              <a:t>present</a:t>
            </a:r>
            <a:r>
              <a:rPr lang="it-IT" sz="1800" dirty="0">
                <a:cs typeface="Arial" charset="0"/>
              </a:rPr>
              <a:t> in the </a:t>
            </a:r>
            <a:r>
              <a:rPr lang="it-IT" sz="1800" dirty="0" err="1">
                <a:cs typeface="Arial" charset="0"/>
              </a:rPr>
              <a:t>worklist</a:t>
            </a:r>
            <a:r>
              <a:rPr lang="it-IT" sz="1800" dirty="0">
                <a:cs typeface="Arial" charset="0"/>
              </a:rPr>
              <a:t> of the </a:t>
            </a:r>
            <a:r>
              <a:rPr lang="it-IT" sz="1800" dirty="0" err="1">
                <a:cs typeface="Arial" charset="0"/>
              </a:rPr>
              <a:t>AsUser</a:t>
            </a:r>
            <a:r>
              <a:rPr lang="it-IT" sz="1800" dirty="0">
                <a:cs typeface="Arial" charset="0"/>
              </a:rPr>
              <a:t> </a:t>
            </a:r>
            <a:r>
              <a:rPr lang="it-IT" sz="1800" dirty="0" err="1">
                <a:cs typeface="Arial" charset="0"/>
              </a:rPr>
              <a:t>used</a:t>
            </a:r>
            <a:r>
              <a:rPr lang="it-IT" sz="1800" dirty="0">
                <a:cs typeface="Arial" charset="0"/>
              </a:rPr>
              <a:t> to </a:t>
            </a:r>
            <a:r>
              <a:rPr lang="it-IT" sz="1800" dirty="0" err="1">
                <a:cs typeface="Arial" charset="0"/>
              </a:rPr>
              <a:t>perform</a:t>
            </a:r>
            <a:r>
              <a:rPr lang="it-IT" sz="1800" dirty="0">
                <a:cs typeface="Arial" charset="0"/>
              </a:rPr>
              <a:t> the call </a:t>
            </a:r>
            <a:r>
              <a:rPr lang="it-IT" sz="1800" dirty="0" err="1">
                <a:cs typeface="Arial" charset="0"/>
              </a:rPr>
              <a:t>but</a:t>
            </a:r>
            <a:r>
              <a:rPr lang="it-IT" sz="1800" dirty="0">
                <a:cs typeface="Arial" charset="0"/>
              </a:rPr>
              <a:t> a </a:t>
            </a:r>
            <a:r>
              <a:rPr lang="it-IT" sz="1800" dirty="0" err="1">
                <a:cs typeface="Arial" charset="0"/>
              </a:rPr>
              <a:t>claim</a:t>
            </a:r>
            <a:r>
              <a:rPr lang="it-IT" sz="1800" dirty="0">
                <a:cs typeface="Arial" charset="0"/>
              </a:rPr>
              <a:t> </a:t>
            </a:r>
            <a:r>
              <a:rPr lang="it-IT" sz="1800" dirty="0" err="1">
                <a:cs typeface="Arial" charset="0"/>
              </a:rPr>
              <a:t>scheduled</a:t>
            </a:r>
            <a:r>
              <a:rPr lang="it-IT" sz="1800" dirty="0">
                <a:cs typeface="Arial" charset="0"/>
              </a:rPr>
              <a:t> for GDPR </a:t>
            </a:r>
            <a:r>
              <a:rPr lang="it-IT" sz="1800" dirty="0" err="1">
                <a:cs typeface="Arial" charset="0"/>
              </a:rPr>
              <a:t>deletion</a:t>
            </a:r>
            <a:r>
              <a:rPr lang="it-IT" sz="1800" dirty="0">
                <a:cs typeface="Arial" charset="0"/>
              </a:rPr>
              <a:t> </a:t>
            </a:r>
            <a:r>
              <a:rPr lang="it-IT" sz="1800" dirty="0" err="1">
                <a:cs typeface="Arial" charset="0"/>
              </a:rPr>
              <a:t>is</a:t>
            </a:r>
            <a:r>
              <a:rPr lang="it-IT" sz="1800" dirty="0">
                <a:cs typeface="Arial" charset="0"/>
              </a:rPr>
              <a:t> </a:t>
            </a:r>
            <a:r>
              <a:rPr lang="it-IT" sz="1800" dirty="0" err="1">
                <a:cs typeface="Arial" charset="0"/>
              </a:rPr>
              <a:t>removed</a:t>
            </a:r>
            <a:r>
              <a:rPr lang="it-IT" sz="1800" dirty="0">
                <a:cs typeface="Arial" charset="0"/>
              </a:rPr>
              <a:t> from </a:t>
            </a:r>
            <a:r>
              <a:rPr lang="it-IT" sz="1800" dirty="0" err="1">
                <a:cs typeface="Arial" charset="0"/>
              </a:rPr>
              <a:t>all</a:t>
            </a:r>
            <a:r>
              <a:rPr lang="it-IT" sz="1800" dirty="0">
                <a:cs typeface="Arial" charset="0"/>
              </a:rPr>
              <a:t> the </a:t>
            </a:r>
            <a:r>
              <a:rPr lang="it-IT" sz="1800" dirty="0" err="1">
                <a:cs typeface="Arial" charset="0"/>
              </a:rPr>
              <a:t>worklists</a:t>
            </a:r>
            <a:r>
              <a:rPr lang="it-IT" sz="1800" dirty="0">
                <a:cs typeface="Arial" charset="0"/>
              </a:rPr>
              <a:t> and </a:t>
            </a:r>
            <a:r>
              <a:rPr lang="it-IT" sz="1800" dirty="0" err="1">
                <a:cs typeface="Arial" charset="0"/>
              </a:rPr>
              <a:t>is</a:t>
            </a:r>
            <a:r>
              <a:rPr lang="it-IT" sz="1800" dirty="0">
                <a:cs typeface="Arial" charset="0"/>
              </a:rPr>
              <a:t> not </a:t>
            </a:r>
            <a:r>
              <a:rPr lang="it-IT" sz="1800" dirty="0" err="1">
                <a:cs typeface="Arial" charset="0"/>
              </a:rPr>
              <a:t>assigned</a:t>
            </a:r>
            <a:r>
              <a:rPr lang="it-IT" sz="1800" dirty="0">
                <a:cs typeface="Arial" charset="0"/>
              </a:rPr>
              <a:t> to </a:t>
            </a:r>
            <a:r>
              <a:rPr lang="it-IT" sz="1800" dirty="0" err="1">
                <a:cs typeface="Arial" charset="0"/>
              </a:rPr>
              <a:t>any</a:t>
            </a:r>
            <a:r>
              <a:rPr lang="it-IT" sz="1800" dirty="0">
                <a:cs typeface="Arial" charset="0"/>
              </a:rPr>
              <a:t> </a:t>
            </a:r>
            <a:r>
              <a:rPr lang="it-IT" sz="1800" dirty="0" err="1">
                <a:cs typeface="Arial" charset="0"/>
              </a:rPr>
              <a:t>user</a:t>
            </a:r>
            <a:r>
              <a:rPr lang="it-IT" sz="1800" dirty="0">
                <a:cs typeface="Arial" charset="0"/>
              </a:rPr>
              <a:t> </a:t>
            </a:r>
            <a:r>
              <a:rPr lang="it-IT" sz="1800" dirty="0" err="1">
                <a:cs typeface="Arial" charset="0"/>
              </a:rPr>
              <a:t>therefore</a:t>
            </a:r>
            <a:r>
              <a:rPr lang="it-IT" sz="1800" dirty="0">
                <a:cs typeface="Arial" charset="0"/>
              </a:rPr>
              <a:t> </a:t>
            </a:r>
            <a:r>
              <a:rPr lang="it-IT" sz="1800" dirty="0" err="1">
                <a:cs typeface="Arial" charset="0"/>
              </a:rPr>
              <a:t>is</a:t>
            </a:r>
            <a:r>
              <a:rPr lang="it-IT" sz="1800" dirty="0">
                <a:cs typeface="Arial" charset="0"/>
              </a:rPr>
              <a:t> not </a:t>
            </a:r>
            <a:r>
              <a:rPr lang="it-IT" sz="1800" dirty="0" err="1">
                <a:cs typeface="Arial" charset="0"/>
              </a:rPr>
              <a:t>visible</a:t>
            </a:r>
            <a:r>
              <a:rPr lang="it-IT" sz="1800" dirty="0">
                <a:cs typeface="Arial" charset="0"/>
              </a:rPr>
              <a:t> in the </a:t>
            </a:r>
            <a:r>
              <a:rPr lang="it-IT" sz="1800" dirty="0" err="1">
                <a:cs typeface="Arial" charset="0"/>
              </a:rPr>
              <a:t>response</a:t>
            </a:r>
            <a:r>
              <a:rPr lang="it-IT" sz="1800" dirty="0">
                <a:cs typeface="Arial" charset="0"/>
              </a:rPr>
              <a:t> of the </a:t>
            </a:r>
            <a:r>
              <a:rPr lang="it-IT" sz="1800" dirty="0" err="1">
                <a:cs typeface="Arial" charset="0"/>
              </a:rPr>
              <a:t>GetClaimList</a:t>
            </a:r>
            <a:r>
              <a:rPr lang="it-IT" sz="1800" dirty="0">
                <a:cs typeface="Arial" charset="0"/>
              </a:rPr>
              <a:t> ().</a:t>
            </a:r>
          </a:p>
          <a:p>
            <a:pPr marL="0" indent="0">
              <a:buFont typeface="Arial" charset="0"/>
              <a:buNone/>
            </a:pPr>
            <a:endParaRPr lang="en-GB" sz="1800" dirty="0" smtClean="0"/>
          </a:p>
          <a:p>
            <a:pPr marL="0" indent="0">
              <a:buFont typeface="Arial" charset="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677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Reduction of the number of timeout notifications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RTA and ELPL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33245" y="2439112"/>
            <a:ext cx="7822801" cy="3829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 smtClean="0"/>
              <a:t>The system will reduce the number of </a:t>
            </a:r>
            <a:r>
              <a:rPr lang="it-IT" sz="1800" dirty="0" smtClean="0"/>
              <a:t>time out </a:t>
            </a:r>
            <a:r>
              <a:rPr lang="it-IT" sz="1800" dirty="0" err="1" smtClean="0"/>
              <a:t>notifications</a:t>
            </a:r>
            <a:r>
              <a:rPr lang="it-IT" sz="1800" dirty="0" smtClean="0"/>
              <a:t> </a:t>
            </a:r>
            <a:r>
              <a:rPr lang="it-IT" sz="1800" dirty="0" err="1" smtClean="0"/>
              <a:t>generated</a:t>
            </a:r>
            <a:r>
              <a:rPr lang="it-IT" sz="1800" dirty="0" smtClean="0"/>
              <a:t> for the </a:t>
            </a:r>
            <a:r>
              <a:rPr lang="it-IT" sz="1800" dirty="0" err="1" smtClean="0"/>
              <a:t>timeout</a:t>
            </a:r>
            <a:r>
              <a:rPr lang="it-IT" sz="1800" dirty="0" smtClean="0"/>
              <a:t> </a:t>
            </a:r>
            <a:r>
              <a:rPr lang="it-IT" sz="1800" dirty="0" err="1" smtClean="0"/>
              <a:t>events</a:t>
            </a:r>
            <a:r>
              <a:rPr lang="it-IT" sz="180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GB" sz="1800" dirty="0" smtClean="0"/>
              <a:t>The notification removed from the system will be the “1 day left” notification (where present).</a:t>
            </a:r>
          </a:p>
          <a:p>
            <a:pPr marL="0" indent="0">
              <a:buFont typeface="Arial" charset="0"/>
              <a:buNone/>
            </a:pPr>
            <a:endParaRPr lang="it-IT" sz="1800" dirty="0" smtClean="0"/>
          </a:p>
          <a:p>
            <a:pPr marL="0" indent="0">
              <a:buFont typeface="Arial" charset="0"/>
              <a:buNone/>
            </a:pPr>
            <a:r>
              <a:rPr lang="it-IT" sz="1800" dirty="0" err="1" smtClean="0"/>
              <a:t>There</a:t>
            </a:r>
            <a:r>
              <a:rPr lang="it-IT" sz="1800" dirty="0" smtClean="0"/>
              <a:t> will be no impact on the </a:t>
            </a:r>
            <a:r>
              <a:rPr lang="it-IT" sz="1800" dirty="0" err="1" smtClean="0"/>
              <a:t>other</a:t>
            </a:r>
            <a:r>
              <a:rPr lang="it-IT" sz="1800" dirty="0" smtClean="0"/>
              <a:t> </a:t>
            </a:r>
            <a:r>
              <a:rPr lang="it-IT" sz="1800" dirty="0" err="1" smtClean="0"/>
              <a:t>notifications</a:t>
            </a:r>
            <a:r>
              <a:rPr lang="it-IT" sz="1800" dirty="0" smtClean="0"/>
              <a:t> and on the </a:t>
            </a:r>
            <a:r>
              <a:rPr lang="en-US" sz="1800" b="1" dirty="0" err="1" smtClean="0"/>
              <a:t>GetNotificationList</a:t>
            </a:r>
            <a:r>
              <a:rPr lang="en-US" sz="1800" b="1" dirty="0" smtClean="0"/>
              <a:t>() </a:t>
            </a:r>
            <a:r>
              <a:rPr lang="en-US" sz="1800" dirty="0" smtClean="0"/>
              <a:t>A2A function.</a:t>
            </a:r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3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CNF Funding attributes </a:t>
            </a:r>
            <a:r>
              <a:rPr lang="en-GB"/>
              <a:t>removal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RTA and ELPL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33245" y="2420888"/>
            <a:ext cx="7822801" cy="36736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700" dirty="0" smtClean="0"/>
              <a:t>From Release 6 onwards </a:t>
            </a:r>
            <a:r>
              <a:rPr lang="it-IT" sz="1700" dirty="0" smtClean="0"/>
              <a:t>the </a:t>
            </a:r>
            <a:r>
              <a:rPr lang="it-IT" sz="1700" dirty="0" err="1" smtClean="0"/>
              <a:t>attributes</a:t>
            </a:r>
            <a:r>
              <a:rPr lang="it-IT" sz="1700" dirty="0" smtClean="0"/>
              <a:t> </a:t>
            </a:r>
            <a:r>
              <a:rPr lang="it-IT" sz="1700" dirty="0" err="1" smtClean="0"/>
              <a:t>related</a:t>
            </a:r>
            <a:r>
              <a:rPr lang="it-IT" sz="1700" dirty="0" smtClean="0"/>
              <a:t> to the </a:t>
            </a:r>
            <a:r>
              <a:rPr lang="it-IT" sz="1700" b="1" dirty="0" err="1" smtClean="0"/>
              <a:t>Funding</a:t>
            </a:r>
            <a:r>
              <a:rPr lang="it-IT" sz="1700" b="1" dirty="0" smtClean="0"/>
              <a:t> </a:t>
            </a:r>
            <a:r>
              <a:rPr lang="it-IT" sz="1700" b="1" dirty="0" err="1" smtClean="0"/>
              <a:t>fields</a:t>
            </a:r>
            <a:r>
              <a:rPr lang="it-IT" sz="1700" b="1" dirty="0" smtClean="0"/>
              <a:t> </a:t>
            </a:r>
            <a:r>
              <a:rPr lang="it-IT" sz="1700" dirty="0" smtClean="0"/>
              <a:t>will be </a:t>
            </a:r>
            <a:r>
              <a:rPr lang="it-IT" sz="1700" dirty="0" err="1" smtClean="0"/>
              <a:t>removed</a:t>
            </a:r>
            <a:r>
              <a:rPr lang="it-IT" sz="1700" dirty="0" smtClean="0"/>
              <a:t> from the CNF and will not be </a:t>
            </a:r>
            <a:r>
              <a:rPr lang="it-IT" sz="1700" dirty="0" err="1" smtClean="0"/>
              <a:t>generated</a:t>
            </a:r>
            <a:r>
              <a:rPr lang="it-IT" sz="1700" dirty="0" smtClean="0"/>
              <a:t> </a:t>
            </a:r>
            <a:r>
              <a:rPr lang="it-IT" sz="1700" dirty="0" err="1" smtClean="0"/>
              <a:t>any</a:t>
            </a:r>
            <a:r>
              <a:rPr lang="it-IT" sz="1700" dirty="0" smtClean="0"/>
              <a:t> </a:t>
            </a:r>
            <a:r>
              <a:rPr lang="it-IT" sz="1700" dirty="0" err="1" smtClean="0"/>
              <a:t>longer</a:t>
            </a:r>
            <a:r>
              <a:rPr lang="it-IT" sz="1700" dirty="0" smtClean="0"/>
              <a:t>.  </a:t>
            </a:r>
          </a:p>
          <a:p>
            <a:pPr marL="0" indent="0">
              <a:buFont typeface="Arial" charset="0"/>
              <a:buNone/>
            </a:pPr>
            <a:r>
              <a:rPr lang="it-IT" sz="1700" dirty="0" smtClean="0"/>
              <a:t>For the claims created before Release 6 the attributes of the section Funding remain available.</a:t>
            </a:r>
          </a:p>
          <a:p>
            <a:pPr marL="0" indent="0">
              <a:buFont typeface="Arial" charset="0"/>
              <a:buNone/>
            </a:pPr>
            <a:endParaRPr lang="it-IT" sz="1700" dirty="0" smtClean="0"/>
          </a:p>
          <a:p>
            <a:pPr marL="0" indent="0">
              <a:buFont typeface="Arial" charset="0"/>
              <a:buNone/>
            </a:pPr>
            <a:r>
              <a:rPr lang="it-IT" sz="1700" dirty="0" smtClean="0"/>
              <a:t>The </a:t>
            </a:r>
            <a:r>
              <a:rPr lang="it-IT" sz="1700" dirty="0" err="1" smtClean="0"/>
              <a:t>functions</a:t>
            </a:r>
            <a:r>
              <a:rPr lang="it-IT" sz="1700" dirty="0" smtClean="0"/>
              <a:t> </a:t>
            </a:r>
            <a:r>
              <a:rPr lang="it-IT" sz="1700" dirty="0" err="1" smtClean="0"/>
              <a:t>impacted</a:t>
            </a:r>
            <a:r>
              <a:rPr lang="it-IT" sz="1700" dirty="0" smtClean="0"/>
              <a:t> by </a:t>
            </a:r>
            <a:r>
              <a:rPr lang="it-IT" sz="1700" dirty="0" err="1" smtClean="0"/>
              <a:t>this</a:t>
            </a:r>
            <a:r>
              <a:rPr lang="it-IT" sz="1700" dirty="0" smtClean="0"/>
              <a:t> </a:t>
            </a:r>
            <a:r>
              <a:rPr lang="it-IT" sz="1700" dirty="0" err="1" smtClean="0"/>
              <a:t>change</a:t>
            </a:r>
            <a:r>
              <a:rPr lang="it-IT" sz="1700" dirty="0" smtClean="0"/>
              <a:t> are the </a:t>
            </a:r>
            <a:r>
              <a:rPr lang="it-IT" sz="1700" dirty="0" err="1" smtClean="0"/>
              <a:t>following</a:t>
            </a:r>
            <a:r>
              <a:rPr lang="it-IT" sz="1700" dirty="0" smtClean="0"/>
              <a:t>:</a:t>
            </a:r>
          </a:p>
          <a:p>
            <a:r>
              <a:rPr lang="en-US" sz="1700" b="1" dirty="0" err="1" smtClean="0"/>
              <a:t>AddClaim</a:t>
            </a:r>
            <a:r>
              <a:rPr lang="en-US" sz="1700" b="1" dirty="0" smtClean="0"/>
              <a:t>()</a:t>
            </a:r>
          </a:p>
          <a:p>
            <a:r>
              <a:rPr lang="en-US" sz="1700" b="1" dirty="0" err="1" smtClean="0"/>
              <a:t>ResendRejectedClaim</a:t>
            </a:r>
            <a:r>
              <a:rPr lang="en-US" sz="1700" b="1" dirty="0" smtClean="0"/>
              <a:t>()</a:t>
            </a:r>
          </a:p>
          <a:p>
            <a:r>
              <a:rPr lang="en-US" sz="1700" b="1" dirty="0" err="1" smtClean="0"/>
              <a:t>GetClaim</a:t>
            </a:r>
            <a:r>
              <a:rPr lang="en-US" sz="1700" b="1" dirty="0" smtClean="0"/>
              <a:t>() </a:t>
            </a:r>
            <a:r>
              <a:rPr lang="en-US" sz="1700" dirty="0" smtClean="0"/>
              <a:t>only because these attributes will not be retrieved anymore for the new claims</a:t>
            </a:r>
            <a:endParaRPr lang="en-GB" sz="1700" dirty="0" smtClean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CNF </a:t>
            </a:r>
            <a:r>
              <a:rPr lang="en-GB" b="1" dirty="0"/>
              <a:t>Funding</a:t>
            </a:r>
            <a:r>
              <a:rPr lang="en-GB" dirty="0"/>
              <a:t> attributes removal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ELPL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79814"/>
              </p:ext>
            </p:extLst>
          </p:nvPr>
        </p:nvGraphicFramePr>
        <p:xfrm>
          <a:off x="733246" y="2283442"/>
          <a:ext cx="7844528" cy="37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264">
                  <a:extLst>
                    <a:ext uri="{9D8B030D-6E8A-4147-A177-3AD203B41FA5}">
                      <a16:colId xmlns:a16="http://schemas.microsoft.com/office/drawing/2014/main" val="2450624770"/>
                    </a:ext>
                  </a:extLst>
                </a:gridCol>
                <a:gridCol w="3922264">
                  <a:extLst>
                    <a:ext uri="{9D8B030D-6E8A-4147-A177-3AD203B41FA5}">
                      <a16:colId xmlns:a16="http://schemas.microsoft.com/office/drawing/2014/main" val="253230751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Attributes removed from ELPL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93630"/>
                  </a:ext>
                </a:extLst>
              </a:tr>
              <a:tr h="414678"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/Funding/</a:t>
                      </a:r>
                    </a:p>
                    <a:p>
                      <a:pPr algn="l"/>
                      <a:r>
                        <a:rPr lang="en-GB" sz="1200" b="1" dirty="0" smtClean="0"/>
                        <a:t>@</a:t>
                      </a:r>
                      <a:r>
                        <a:rPr lang="en-GB" sz="1200" b="1" dirty="0" err="1" smtClean="0"/>
                        <a:t>FundingUndertaken</a:t>
                      </a:r>
                      <a:endParaRPr lang="en-GB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PolicyDate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798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/@Section58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LevelOfCover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3665385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@</a:t>
                      </a:r>
                      <a:r>
                        <a:rPr lang="en-GB" sz="1200" b="1" dirty="0" err="1" smtClean="0"/>
                        <a:t>ConditionalFeeDate</a:t>
                      </a:r>
                      <a:endParaRPr lang="en-GB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PremiumsStaged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98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/@Section29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IncreasingPoint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24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/@</a:t>
                      </a:r>
                      <a:r>
                        <a:rPr lang="en-GB" sz="1200" b="1" dirty="0" err="1" smtClean="0"/>
                        <a:t>ICName</a:t>
                      </a:r>
                      <a:endParaRPr lang="en-GB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MembershipOrganisation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3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/@</a:t>
                      </a:r>
                      <a:r>
                        <a:rPr lang="en-GB" sz="1200" b="1" dirty="0" err="1" smtClean="0"/>
                        <a:t>ICAddress</a:t>
                      </a:r>
                      <a:endParaRPr lang="en-GB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OrganizationName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43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/@</a:t>
                      </a:r>
                      <a:r>
                        <a:rPr lang="en-GB" sz="1200" b="1" dirty="0" err="1" smtClean="0"/>
                        <a:t>PolicyNumber</a:t>
                      </a:r>
                      <a:endParaRPr lang="en-GB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AgreementDate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57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/@Other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OtherDetails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02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9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ELPL Printable document </a:t>
            </a:r>
            <a:r>
              <a:rPr lang="en-GB" b="1" dirty="0"/>
              <a:t>Section F (Funding) Removal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ELPL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9848" y="2305810"/>
            <a:ext cx="5163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CNF, CNF Insurer Response and Defendant Only CNF  </a:t>
            </a:r>
            <a:endParaRPr lang="it-IT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" y="3438751"/>
            <a:ext cx="8420866" cy="4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CNF</a:t>
            </a:r>
            <a:r>
              <a:rPr lang="en-GB" b="1" dirty="0" smtClean="0"/>
              <a:t> Funding</a:t>
            </a:r>
            <a:r>
              <a:rPr lang="en-GB" dirty="0" smtClean="0"/>
              <a:t> </a:t>
            </a:r>
            <a:r>
              <a:rPr lang="en-GB" dirty="0"/>
              <a:t>fields removal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RTA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541588"/>
              </p:ext>
            </p:extLst>
          </p:nvPr>
        </p:nvGraphicFramePr>
        <p:xfrm>
          <a:off x="755576" y="2283442"/>
          <a:ext cx="7844528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264">
                  <a:extLst>
                    <a:ext uri="{9D8B030D-6E8A-4147-A177-3AD203B41FA5}">
                      <a16:colId xmlns:a16="http://schemas.microsoft.com/office/drawing/2014/main" val="2450624770"/>
                    </a:ext>
                  </a:extLst>
                </a:gridCol>
                <a:gridCol w="3922264">
                  <a:extLst>
                    <a:ext uri="{9D8B030D-6E8A-4147-A177-3AD203B41FA5}">
                      <a16:colId xmlns:a16="http://schemas.microsoft.com/office/drawing/2014/main" val="2532307511"/>
                    </a:ext>
                  </a:extLst>
                </a:gridCol>
              </a:tblGrid>
              <a:tr h="33598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Attributes removed from RTA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93630"/>
                  </a:ext>
                </a:extLst>
              </a:tr>
              <a:tr h="419983"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</a:p>
                    <a:p>
                      <a:pPr algn="l"/>
                      <a:r>
                        <a:rPr lang="en-GB" sz="1200" dirty="0" smtClean="0"/>
                        <a:t>/</a:t>
                      </a:r>
                      <a:r>
                        <a:rPr lang="en-GB" sz="1200" b="1" dirty="0" smtClean="0"/>
                        <a:t>@</a:t>
                      </a:r>
                      <a:r>
                        <a:rPr lang="en-GB" sz="1200" b="1" dirty="0" err="1" smtClean="0"/>
                        <a:t>FundingUndertaken</a:t>
                      </a:r>
                      <a:endParaRPr lang="en-GB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LevelOfCover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798922"/>
                  </a:ext>
                </a:extLst>
              </a:tr>
              <a:tr h="3779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/@Section58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PremiumsStaged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3665385707"/>
                  </a:ext>
                </a:extLst>
              </a:tr>
              <a:tr h="4199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@</a:t>
                      </a:r>
                      <a:r>
                        <a:rPr lang="en-GB" sz="1200" b="1" dirty="0" err="1" smtClean="0"/>
                        <a:t>ConditionalFeeDate</a:t>
                      </a:r>
                      <a:endParaRPr lang="en-GB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IncreasingPoint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985674"/>
                  </a:ext>
                </a:extLst>
              </a:tr>
              <a:tr h="4199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/@Section29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MembershipOrganisation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240145"/>
                  </a:ext>
                </a:extLst>
              </a:tr>
              <a:tr h="4199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/@</a:t>
                      </a:r>
                      <a:r>
                        <a:rPr lang="en-GB" sz="1200" b="1" dirty="0" err="1" smtClean="0"/>
                        <a:t>ICName</a:t>
                      </a:r>
                      <a:endParaRPr lang="en-GB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OrganizationName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38057"/>
                  </a:ext>
                </a:extLst>
              </a:tr>
              <a:tr h="4199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/@</a:t>
                      </a:r>
                      <a:r>
                        <a:rPr lang="en-GB" sz="1200" b="1" dirty="0" err="1" smtClean="0"/>
                        <a:t>ICAddress</a:t>
                      </a:r>
                      <a:endParaRPr lang="en-GB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AgreementDate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43351"/>
                  </a:ext>
                </a:extLst>
              </a:tr>
              <a:tr h="2519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/@</a:t>
                      </a:r>
                      <a:r>
                        <a:rPr lang="en-GB" sz="1200" b="1" dirty="0" err="1" smtClean="0"/>
                        <a:t>PolicyNumber</a:t>
                      </a:r>
                      <a:endParaRPr lang="en-GB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/Funding/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57262"/>
                  </a:ext>
                </a:extLst>
              </a:tr>
              <a:tr h="25199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  <a:r>
                        <a:rPr lang="en-GB" sz="1200" b="1" dirty="0" smtClean="0"/>
                        <a:t>/@</a:t>
                      </a:r>
                      <a:r>
                        <a:rPr lang="en-GB" sz="1200" b="1" dirty="0" err="1" smtClean="0"/>
                        <a:t>PolicyDate</a:t>
                      </a:r>
                      <a:endParaRPr lang="en-GB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DocumentInput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LiabilityFunding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/Funding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/@</a:t>
                      </a:r>
                      <a:r>
                        <a:rPr lang="en-GB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OtherDetails</a:t>
                      </a: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200629"/>
                  </a:ext>
                </a:extLst>
              </a:tr>
              <a:tr h="4199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DocumentInput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/>
                        <a:t>LiabilityFunding</a:t>
                      </a:r>
                      <a:r>
                        <a:rPr lang="en-GB" sz="1200" dirty="0" smtClean="0"/>
                        <a:t>/Funding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/@</a:t>
                      </a:r>
                      <a:r>
                        <a:rPr lang="en-GB" sz="1200" b="1" dirty="0" err="1" smtClean="0"/>
                        <a:t>ConsideredFreeLegalExpIns</a:t>
                      </a:r>
                      <a:endParaRPr lang="en-GB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02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1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RTA Printable document </a:t>
            </a:r>
            <a:r>
              <a:rPr lang="en-GB" b="1" dirty="0"/>
              <a:t>Section L (Funding) Removal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RTA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76" y="2289535"/>
            <a:ext cx="3572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CNF and CNF Insurer Response  </a:t>
            </a:r>
            <a:endParaRPr lang="it-IT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36" y="2721715"/>
            <a:ext cx="6885770" cy="5461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5576" y="3408588"/>
            <a:ext cx="243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t-IT" dirty="0">
                <a:latin typeface="+mn-lt"/>
                <a:cs typeface="Arial" panose="020B0604020202020204" pitchFamily="34" charset="0"/>
              </a:rPr>
              <a:t>Defendant </a:t>
            </a:r>
            <a:r>
              <a:rPr lang="it-IT" dirty="0" err="1">
                <a:latin typeface="+mn-lt"/>
                <a:cs typeface="Arial" panose="020B0604020202020204" pitchFamily="34" charset="0"/>
              </a:rPr>
              <a:t>Only</a:t>
            </a:r>
            <a:r>
              <a:rPr lang="it-IT" dirty="0">
                <a:latin typeface="+mn-lt"/>
                <a:cs typeface="Arial" panose="020B0604020202020204" pitchFamily="34" charset="0"/>
              </a:rPr>
              <a:t> CNF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36" y="4017616"/>
            <a:ext cx="6885770" cy="4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NEW FIELDS in CNF : </a:t>
            </a:r>
            <a:r>
              <a:rPr lang="it-IT" b="1" dirty="0" err="1">
                <a:solidFill>
                  <a:schemeClr val="bg1"/>
                </a:solidFill>
              </a:rPr>
              <a:t>ReferralSourceInfo</a:t>
            </a:r>
            <a:r>
              <a:rPr lang="it-IT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RTA </a:t>
            </a:r>
            <a:r>
              <a:rPr lang="it-IT" dirty="0" err="1"/>
              <a:t>Claims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748936" y="2230985"/>
            <a:ext cx="7807110" cy="3934319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AddClaim</a:t>
            </a:r>
            <a:r>
              <a:rPr lang="it-IT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() </a:t>
            </a:r>
          </a:p>
          <a:p>
            <a:pPr>
              <a:buFont typeface="+mj-lt"/>
              <a:buAutoNum type="arabicPeriod"/>
            </a:pPr>
            <a:r>
              <a:rPr lang="it-IT" sz="19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it-IT" sz="19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MANDATORY </a:t>
            </a:r>
            <a:r>
              <a:rPr lang="it-IT" sz="19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it-IT" sz="19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644525" indent="-285750"/>
            <a:r>
              <a:rPr lang="en-US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en-US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en-US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endParaRPr lang="en-US" sz="1900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5475" indent="0">
              <a:buNone/>
            </a:pPr>
            <a:r>
              <a:rPr lang="en-US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900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ReferralSourceInfo</a:t>
            </a:r>
            <a:endParaRPr lang="en-US" sz="1900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 startAt="2"/>
            </a:pPr>
            <a:r>
              <a:rPr lang="en-US" sz="19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en-US" sz="19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CONDITIONAL MANDATORY attributes</a:t>
            </a:r>
          </a:p>
          <a:p>
            <a:pPr marL="644525" indent="-285750"/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 marL="625475" indent="-174625">
              <a:buNone/>
            </a:pPr>
            <a:r>
              <a:rPr lang="it-IT" sz="1900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sz="1900" i="1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ReferralSourceInfo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b="1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it-IT" sz="1900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</a:t>
            </a:r>
            <a:endParaRPr lang="it-IT" sz="1900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4525" indent="-285750"/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 marL="625475" indent="0">
              <a:buNone/>
            </a:pP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ReferralSourceInfo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b="1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it-IT" sz="1900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CMCName</a:t>
            </a:r>
            <a:endParaRPr lang="it-IT" sz="1900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4525" indent="-285750"/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 marL="625475" indent="0">
              <a:buNone/>
            </a:pP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ReferralSourceInfo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b="1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it-IT" sz="1900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MOJCMCAuthorisationNumber</a:t>
            </a:r>
            <a:endParaRPr lang="it-IT" sz="1900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4525" indent="-285750"/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 marL="625475" indent="0">
              <a:buNone/>
            </a:pP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ReferralSourceInfo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b="1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it-IT" sz="1900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ReferralSourceWebsite</a:t>
            </a:r>
            <a:endParaRPr lang="it-IT" sz="1900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4525" indent="-285750"/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 marL="625475" indent="0">
              <a:buNone/>
            </a:pPr>
            <a:r>
              <a:rPr lang="it-IT" sz="1900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ReferralSourceInfo</a:t>
            </a:r>
            <a:r>
              <a:rPr lang="it-IT" sz="19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900" b="1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it-IT" sz="1900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ReferralSourceSource</a:t>
            </a:r>
            <a:endParaRPr lang="it-IT" sz="1900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RTA </a:t>
            </a:r>
            <a:r>
              <a:rPr lang="it-IT" dirty="0" err="1"/>
              <a:t>Claims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730013" y="2247801"/>
            <a:ext cx="7826033" cy="3959080"/>
          </a:xfrm>
          <a:prstGeom prst="rect">
            <a:avLst/>
          </a:prstGeom>
          <a:solidFill>
            <a:schemeClr val="bg1"/>
          </a:solidFill>
          <a:ln>
            <a:solidFill>
              <a:srgbClr val="003B79"/>
            </a:solidFill>
          </a:ln>
        </p:spPr>
        <p:txBody>
          <a:bodyPr lIns="180000" tIns="180000" anchor="t" anchorCtr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ResendRejectedClaims</a:t>
            </a:r>
            <a:r>
              <a:rPr lang="it-IT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()</a:t>
            </a:r>
          </a:p>
          <a:p>
            <a:pPr>
              <a:buFont typeface="+mj-lt"/>
              <a:buAutoNum type="arabicPeriod"/>
            </a:pPr>
            <a:r>
              <a:rPr lang="it-IT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it-IT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MANDATORY </a:t>
            </a:r>
            <a:r>
              <a:rPr lang="it-IT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it-IT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644525" indent="-285750"/>
            <a:r>
              <a:rPr lang="en-US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en-US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en-US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endParaRPr lang="en-US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5475" indent="92075">
              <a:buNone/>
            </a:pPr>
            <a:r>
              <a:rPr lang="en-US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ReferralSourceInfo</a:t>
            </a:r>
            <a:endParaRPr lang="en-US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+mj-lt"/>
              <a:buAutoNum type="arabicPeriod" startAt="2"/>
            </a:pP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CONDITIONAL MANDATORY attributes</a:t>
            </a:r>
          </a:p>
          <a:p>
            <a:pPr marL="644525" indent="-285750"/>
            <a:r>
              <a:rPr lang="it-IT" i="1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it-IT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i="1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it-IT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i="1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r>
              <a:rPr lang="it-IT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 marL="625475" indent="0">
              <a:buNone/>
            </a:pPr>
            <a:r>
              <a:rPr lang="it-IT" i="1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ReferralSourceInfo</a:t>
            </a:r>
            <a:r>
              <a:rPr lang="it-IT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b="1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it-IT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</a:t>
            </a:r>
            <a:endParaRPr lang="it-IT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4525" indent="-285750"/>
            <a:r>
              <a:rPr lang="it-IT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it-IT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it-IT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r>
              <a:rPr lang="it-IT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 marL="625475" indent="0">
              <a:buNone/>
            </a:pPr>
            <a:r>
              <a:rPr lang="it-IT" i="1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ReferralSourceInfo</a:t>
            </a:r>
            <a:r>
              <a:rPr lang="it-IT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b="1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it-IT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CMCName</a:t>
            </a:r>
            <a:endParaRPr lang="it-IT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4525" indent="-285750"/>
            <a:r>
              <a:rPr lang="it-IT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it-IT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it-IT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r>
              <a:rPr lang="it-IT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 marL="625475" indent="0">
              <a:buNone/>
            </a:pPr>
            <a:r>
              <a:rPr lang="it-IT" i="1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ReferralSourceInfo</a:t>
            </a:r>
            <a:r>
              <a:rPr lang="it-IT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b="1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it-IT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MOJCMCAuthorisationNumber</a:t>
            </a:r>
            <a:endParaRPr lang="it-IT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4525" indent="-285750"/>
            <a:r>
              <a:rPr lang="it-IT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it-IT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it-IT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r>
              <a:rPr lang="it-IT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 marL="625475" indent="0">
              <a:buNone/>
            </a:pPr>
            <a:r>
              <a:rPr lang="it-IT" i="1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ReferralSourceInfo</a:t>
            </a:r>
            <a:r>
              <a:rPr lang="it-IT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b="1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it-IT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ReferralSourceWebsite</a:t>
            </a:r>
            <a:endParaRPr lang="it-IT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44525" indent="-285750"/>
            <a:r>
              <a:rPr lang="it-IT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DocumentInput</a:t>
            </a:r>
            <a:r>
              <a:rPr lang="it-IT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ClaimAndClaimantDetails</a:t>
            </a:r>
            <a:r>
              <a:rPr lang="it-IT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ClaimantRepresentative</a:t>
            </a:r>
            <a:r>
              <a:rPr lang="it-IT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 marL="625475" indent="0">
              <a:buNone/>
            </a:pPr>
            <a:r>
              <a:rPr lang="it-IT" i="1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ReferralSourceInfo</a:t>
            </a:r>
            <a:r>
              <a:rPr lang="it-IT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b="1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it-IT" b="1" i="1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ReferralSourceSource</a:t>
            </a:r>
            <a:endParaRPr lang="it-IT" b="1" i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9" name="Rettangolo arrotondato 7"/>
          <p:cNvSpPr/>
          <p:nvPr/>
        </p:nvSpPr>
        <p:spPr>
          <a:xfrm>
            <a:off x="733246" y="1590989"/>
            <a:ext cx="7822800" cy="601200"/>
          </a:xfrm>
          <a:prstGeom prst="roundRect">
            <a:avLst/>
          </a:prstGeom>
          <a:solidFill>
            <a:srgbClr val="EE7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NEW FIELDS in CNF : </a:t>
            </a:r>
            <a:r>
              <a:rPr lang="it-IT" b="1" dirty="0" err="1">
                <a:solidFill>
                  <a:schemeClr val="bg1"/>
                </a:solidFill>
              </a:rPr>
              <a:t>ReferralSourceInfo</a:t>
            </a:r>
            <a:r>
              <a:rPr lang="it-IT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0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7451436" cy="2078090"/>
          </a:xfrm>
        </p:spPr>
        <p:txBody>
          <a:bodyPr/>
          <a:lstStyle/>
          <a:p>
            <a:pPr algn="ctr"/>
            <a:endParaRPr lang="en-GB" sz="2800" dirty="0" smtClean="0"/>
          </a:p>
          <a:p>
            <a:pPr algn="ctr"/>
            <a:r>
              <a:rPr lang="it-IT" sz="3600" b="1" dirty="0" smtClean="0">
                <a:solidFill>
                  <a:srgbClr val="E78332"/>
                </a:solidFill>
                <a:latin typeface="Arial"/>
                <a:ea typeface="+mj-ea"/>
                <a:cs typeface="Arial"/>
              </a:rPr>
              <a:t>Kaye Sydenham</a:t>
            </a:r>
          </a:p>
          <a:p>
            <a:pPr algn="ctr"/>
            <a:r>
              <a:rPr lang="it-IT" sz="3600" b="1" dirty="0" smtClean="0">
                <a:solidFill>
                  <a:srgbClr val="E78332"/>
                </a:solidFill>
                <a:latin typeface="Arial"/>
                <a:ea typeface="+mj-ea"/>
                <a:cs typeface="Arial"/>
              </a:rPr>
              <a:t>  </a:t>
            </a:r>
            <a:endParaRPr lang="en-GB" sz="4000" dirty="0" smtClean="0"/>
          </a:p>
          <a:p>
            <a:pPr algn="ctr"/>
            <a:r>
              <a:rPr lang="en-GB" sz="2400" dirty="0" smtClean="0"/>
              <a:t>Service Delivery Manager </a:t>
            </a:r>
          </a:p>
          <a:p>
            <a:pPr algn="ctr"/>
            <a:r>
              <a:rPr lang="en-GB" sz="2400" dirty="0" smtClean="0"/>
              <a:t>MIB MSL </a:t>
            </a:r>
          </a:p>
          <a:p>
            <a:pPr algn="ctr"/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Referral source field and attributes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235364" y="1928353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/>
            <a:r>
              <a:rPr lang="it-IT" sz="2000" dirty="0" smtClean="0"/>
              <a:t>The </a:t>
            </a:r>
            <a:r>
              <a:rPr lang="it-IT" sz="2000" b="1" dirty="0" err="1" smtClean="0"/>
              <a:t>ReferralSourceInfo</a:t>
            </a:r>
            <a:r>
              <a:rPr lang="it-IT" sz="2000" dirty="0" smtClean="0"/>
              <a:t> </a:t>
            </a:r>
            <a:r>
              <a:rPr lang="it-IT" sz="2000" dirty="0" err="1" smtClean="0"/>
              <a:t>field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mandatory</a:t>
            </a:r>
            <a:r>
              <a:rPr lang="it-IT" sz="2000" dirty="0" smtClean="0"/>
              <a:t> and </a:t>
            </a:r>
            <a:r>
              <a:rPr lang="it-IT" sz="2000" dirty="0" err="1" smtClean="0"/>
              <a:t>its</a:t>
            </a:r>
            <a:r>
              <a:rPr lang="it-IT" sz="2000" dirty="0" smtClean="0"/>
              <a:t> </a:t>
            </a:r>
            <a:r>
              <a:rPr lang="it-IT" sz="2000" dirty="0" err="1" smtClean="0"/>
              <a:t>attribute</a:t>
            </a:r>
            <a:r>
              <a:rPr lang="it-IT" sz="2000" dirty="0" smtClean="0"/>
              <a:t> </a:t>
            </a:r>
            <a:r>
              <a:rPr lang="it-IT" sz="2000" b="1" dirty="0" smtClean="0"/>
              <a:t>@</a:t>
            </a:r>
            <a:r>
              <a:rPr lang="it-IT" sz="2000" b="1" dirty="0" err="1" smtClean="0"/>
              <a:t>ReferralSource</a:t>
            </a:r>
            <a:r>
              <a:rPr lang="it-IT" sz="2000" dirty="0" smtClean="0"/>
              <a:t> can assume the </a:t>
            </a:r>
            <a:r>
              <a:rPr lang="it-IT" sz="2000" dirty="0" err="1" smtClean="0"/>
              <a:t>following</a:t>
            </a:r>
            <a:r>
              <a:rPr lang="it-IT" sz="2000" dirty="0" smtClean="0"/>
              <a:t> </a:t>
            </a:r>
            <a:r>
              <a:rPr lang="it-IT" sz="2000" dirty="0" err="1" smtClean="0"/>
              <a:t>values</a:t>
            </a:r>
            <a:r>
              <a:rPr lang="it-IT" sz="2000" dirty="0" smtClean="0"/>
              <a:t>:</a:t>
            </a:r>
          </a:p>
          <a:p>
            <a:pPr marL="571500" lvl="1" indent="-171450"/>
            <a:r>
              <a:rPr lang="it-IT" sz="2000" dirty="0" smtClean="0"/>
              <a:t>R: </a:t>
            </a:r>
            <a:r>
              <a:rPr lang="it-IT" sz="2000" dirty="0" err="1" smtClean="0"/>
              <a:t>Regulated</a:t>
            </a:r>
            <a:r>
              <a:rPr lang="it-IT" sz="2000" dirty="0" smtClean="0"/>
              <a:t> CMC</a:t>
            </a:r>
          </a:p>
          <a:p>
            <a:pPr marL="571500" lvl="1" indent="-171450"/>
            <a:r>
              <a:rPr lang="it-IT" sz="2000" dirty="0" smtClean="0"/>
              <a:t>E: </a:t>
            </a:r>
            <a:r>
              <a:rPr lang="it-IT" sz="2000" dirty="0" err="1" smtClean="0"/>
              <a:t>Existing</a:t>
            </a:r>
            <a:r>
              <a:rPr lang="it-IT" sz="2000" dirty="0" smtClean="0"/>
              <a:t> client</a:t>
            </a:r>
          </a:p>
          <a:p>
            <a:pPr marL="571500" lvl="1" indent="-171450"/>
            <a:r>
              <a:rPr lang="it-IT" sz="2000" dirty="0" smtClean="0"/>
              <a:t>P: Private </a:t>
            </a:r>
            <a:r>
              <a:rPr lang="it-IT" sz="2000" dirty="0" err="1" smtClean="0"/>
              <a:t>referral</a:t>
            </a:r>
            <a:endParaRPr lang="it-IT" sz="2000" dirty="0" smtClean="0"/>
          </a:p>
          <a:p>
            <a:pPr marL="571500" lvl="1" indent="-171450"/>
            <a:r>
              <a:rPr lang="it-IT" sz="2000" dirty="0" smtClean="0"/>
              <a:t>A: Advertising (non-internet)</a:t>
            </a:r>
          </a:p>
          <a:p>
            <a:pPr marL="571500" lvl="1" indent="-171450"/>
            <a:r>
              <a:rPr lang="it-IT" sz="2000" dirty="0" smtClean="0"/>
              <a:t>F: Via </a:t>
            </a:r>
            <a:r>
              <a:rPr lang="it-IT" sz="2000" dirty="0" err="1" smtClean="0"/>
              <a:t>firm’s</a:t>
            </a:r>
            <a:r>
              <a:rPr lang="it-IT" sz="2000" dirty="0" smtClean="0"/>
              <a:t> website</a:t>
            </a:r>
          </a:p>
          <a:p>
            <a:pPr marL="571500" lvl="1" indent="-171450"/>
            <a:r>
              <a:rPr lang="it-IT" sz="2000" dirty="0" smtClean="0"/>
              <a:t>W: Via </a:t>
            </a:r>
            <a:r>
              <a:rPr lang="it-IT" sz="2000" dirty="0" err="1" smtClean="0"/>
              <a:t>other</a:t>
            </a:r>
            <a:r>
              <a:rPr lang="it-IT" sz="2000" dirty="0" smtClean="0"/>
              <a:t> website</a:t>
            </a:r>
          </a:p>
          <a:p>
            <a:pPr marL="571500" lvl="1" indent="-171450"/>
            <a:r>
              <a:rPr lang="it-IT" sz="2000" dirty="0" smtClean="0"/>
              <a:t>O: </a:t>
            </a:r>
            <a:r>
              <a:rPr lang="it-IT" sz="2000" dirty="0" err="1" smtClean="0"/>
              <a:t>Other</a:t>
            </a:r>
            <a:r>
              <a:rPr lang="it-IT" sz="2000" dirty="0" smtClean="0"/>
              <a:t> </a:t>
            </a:r>
            <a:r>
              <a:rPr lang="it-IT" sz="2000" dirty="0" err="1" smtClean="0"/>
              <a:t>sources</a:t>
            </a:r>
            <a:endParaRPr lang="it-IT" sz="2000" dirty="0" smtClean="0"/>
          </a:p>
          <a:p>
            <a:pPr marL="571500" lvl="1" indent="-171450"/>
            <a:r>
              <a:rPr lang="it-IT" sz="2000" dirty="0" smtClean="0"/>
              <a:t>N: </a:t>
            </a:r>
            <a:r>
              <a:rPr lang="it-IT" sz="2000" dirty="0" err="1" smtClean="0"/>
              <a:t>Prefer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to </a:t>
            </a:r>
            <a:r>
              <a:rPr lang="it-IT" sz="2000" dirty="0" err="1" smtClean="0"/>
              <a:t>say</a:t>
            </a:r>
            <a:endParaRPr lang="it-IT" sz="20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pPr marL="0" indent="0">
              <a:buFont typeface="Arial" charset="0"/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068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Referral source field and attributes behaviour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364" y="1925936"/>
            <a:ext cx="7451436" cy="42533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attribute</a:t>
            </a:r>
            <a:r>
              <a:rPr lang="it-IT" dirty="0"/>
              <a:t> </a:t>
            </a:r>
            <a:r>
              <a:rPr lang="it-IT" b="1" dirty="0"/>
              <a:t>@</a:t>
            </a:r>
            <a:r>
              <a:rPr lang="it-IT" b="1" dirty="0" err="1"/>
              <a:t>ReferralSource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equal</a:t>
            </a:r>
            <a:r>
              <a:rPr lang="it-IT" dirty="0"/>
              <a:t> to R </a:t>
            </a:r>
            <a:r>
              <a:rPr lang="it-IT" dirty="0" err="1"/>
              <a:t>then</a:t>
            </a:r>
            <a:r>
              <a:rPr lang="it-IT" dirty="0"/>
              <a:t> the </a:t>
            </a:r>
            <a:r>
              <a:rPr lang="it-IT" dirty="0" err="1"/>
              <a:t>attributes</a:t>
            </a:r>
            <a:r>
              <a:rPr lang="it-IT" dirty="0"/>
              <a:t> </a:t>
            </a:r>
            <a:r>
              <a:rPr lang="it-IT" b="1" dirty="0"/>
              <a:t>@</a:t>
            </a:r>
            <a:r>
              <a:rPr lang="it-IT" b="1" dirty="0" err="1"/>
              <a:t>CMCName</a:t>
            </a:r>
            <a:r>
              <a:rPr lang="it-IT" dirty="0"/>
              <a:t> and </a:t>
            </a:r>
            <a:r>
              <a:rPr lang="it-IT" b="1" dirty="0"/>
              <a:t>@</a:t>
            </a:r>
            <a:r>
              <a:rPr lang="it-IT" b="1" dirty="0" err="1"/>
              <a:t>MOJCMCAuthorisationNumber</a:t>
            </a:r>
            <a:r>
              <a:rPr lang="it-IT" b="1" dirty="0"/>
              <a:t> </a:t>
            </a:r>
            <a:r>
              <a:rPr lang="it-IT" dirty="0"/>
              <a:t> are </a:t>
            </a:r>
            <a:r>
              <a:rPr lang="it-IT" dirty="0" err="1"/>
              <a:t>mandatory</a:t>
            </a:r>
            <a:r>
              <a:rPr lang="it-IT" dirty="0"/>
              <a:t> and </a:t>
            </a:r>
            <a:r>
              <a:rPr lang="it-IT" dirty="0" err="1"/>
              <a:t>cannot</a:t>
            </a:r>
            <a:r>
              <a:rPr lang="it-IT" dirty="0"/>
              <a:t> be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b="1" dirty="0"/>
              <a:t>@</a:t>
            </a:r>
            <a:r>
              <a:rPr lang="it-IT" b="1" dirty="0" err="1"/>
              <a:t>ReferralSource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from 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/>
              <a:t>the </a:t>
            </a:r>
            <a:r>
              <a:rPr lang="it-IT" dirty="0" err="1"/>
              <a:t>attribute</a:t>
            </a:r>
            <a:r>
              <a:rPr lang="it-IT" dirty="0"/>
              <a:t> </a:t>
            </a:r>
            <a:r>
              <a:rPr lang="it-IT" b="1" dirty="0"/>
              <a:t>@</a:t>
            </a:r>
            <a:r>
              <a:rPr lang="it-IT" b="1" dirty="0" err="1"/>
              <a:t>ReferralSource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equal</a:t>
            </a:r>
            <a:r>
              <a:rPr lang="it-IT" dirty="0"/>
              <a:t> to W </a:t>
            </a:r>
            <a:r>
              <a:rPr lang="it-IT" dirty="0" err="1"/>
              <a:t>then</a:t>
            </a:r>
            <a:r>
              <a:rPr lang="it-IT" dirty="0"/>
              <a:t> the </a:t>
            </a:r>
            <a:r>
              <a:rPr lang="it-IT" dirty="0" err="1"/>
              <a:t>attributes</a:t>
            </a:r>
            <a:r>
              <a:rPr lang="it-IT" dirty="0"/>
              <a:t> </a:t>
            </a:r>
            <a:r>
              <a:rPr lang="it-IT" b="1" dirty="0"/>
              <a:t>@</a:t>
            </a:r>
            <a:r>
              <a:rPr lang="it-IT" b="1" dirty="0" err="1"/>
              <a:t>ReferralSourceWebsite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mandatory</a:t>
            </a:r>
            <a:r>
              <a:rPr lang="it-IT" dirty="0"/>
              <a:t> and </a:t>
            </a:r>
            <a:r>
              <a:rPr lang="it-IT" dirty="0" err="1"/>
              <a:t>cannot</a:t>
            </a:r>
            <a:r>
              <a:rPr lang="it-IT" dirty="0"/>
              <a:t> be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b="1" dirty="0"/>
              <a:t>@</a:t>
            </a:r>
            <a:r>
              <a:rPr lang="it-IT" b="1" dirty="0" err="1"/>
              <a:t>ReferralSource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from </a:t>
            </a:r>
            <a:r>
              <a:rPr lang="it-IT" dirty="0" smtClean="0"/>
              <a:t>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/>
              <a:t>the </a:t>
            </a:r>
            <a:r>
              <a:rPr lang="it-IT" dirty="0" err="1"/>
              <a:t>attribute</a:t>
            </a:r>
            <a:r>
              <a:rPr lang="it-IT" dirty="0"/>
              <a:t> </a:t>
            </a:r>
            <a:r>
              <a:rPr lang="it-IT" b="1" dirty="0"/>
              <a:t>@</a:t>
            </a:r>
            <a:r>
              <a:rPr lang="it-IT" b="1" dirty="0" err="1"/>
              <a:t>ReferralSource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equal</a:t>
            </a:r>
            <a:r>
              <a:rPr lang="it-IT" dirty="0"/>
              <a:t> to O </a:t>
            </a:r>
            <a:r>
              <a:rPr lang="it-IT" dirty="0" err="1"/>
              <a:t>then</a:t>
            </a:r>
            <a:r>
              <a:rPr lang="it-IT" dirty="0"/>
              <a:t> the </a:t>
            </a:r>
            <a:r>
              <a:rPr lang="it-IT" dirty="0" err="1"/>
              <a:t>attributes</a:t>
            </a:r>
            <a:r>
              <a:rPr lang="it-IT" dirty="0"/>
              <a:t> </a:t>
            </a:r>
            <a:r>
              <a:rPr lang="it-IT" b="1" dirty="0"/>
              <a:t>@</a:t>
            </a:r>
            <a:r>
              <a:rPr lang="it-IT" b="1" dirty="0" err="1"/>
              <a:t>ReferralSourceSource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mandatory</a:t>
            </a:r>
            <a:r>
              <a:rPr lang="it-IT" dirty="0"/>
              <a:t> and </a:t>
            </a:r>
            <a:r>
              <a:rPr lang="it-IT" dirty="0" err="1"/>
              <a:t>cannot</a:t>
            </a:r>
            <a:r>
              <a:rPr lang="it-IT" dirty="0"/>
              <a:t> be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b="1" dirty="0"/>
              <a:t>@</a:t>
            </a:r>
            <a:r>
              <a:rPr lang="it-IT" b="1" dirty="0" err="1"/>
              <a:t>ReferralSource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from 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Visibility of Referral Source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PLEASE NOTE THAT:</a:t>
            </a:r>
          </a:p>
          <a:p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The </a:t>
            </a:r>
            <a:r>
              <a:rPr lang="it-IT" b="1" dirty="0" err="1"/>
              <a:t>ReferralSourceInfo</a:t>
            </a:r>
            <a:r>
              <a:rPr lang="it-IT" b="1" dirty="0"/>
              <a:t> </a:t>
            </a:r>
            <a:r>
              <a:rPr lang="it-IT" dirty="0" err="1"/>
              <a:t>field</a:t>
            </a:r>
            <a:r>
              <a:rPr lang="it-IT" dirty="0"/>
              <a:t> and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attributes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visible</a:t>
            </a:r>
            <a:r>
              <a:rPr lang="it-IT" dirty="0"/>
              <a:t> in </a:t>
            </a:r>
            <a:r>
              <a:rPr lang="it-IT" dirty="0" err="1"/>
              <a:t>any</a:t>
            </a:r>
            <a:r>
              <a:rPr lang="it-IT" dirty="0"/>
              <a:t> of the </a:t>
            </a:r>
            <a:r>
              <a:rPr lang="it-IT" dirty="0" err="1"/>
              <a:t>claim</a:t>
            </a:r>
            <a:r>
              <a:rPr lang="it-IT" dirty="0"/>
              <a:t> </a:t>
            </a:r>
            <a:r>
              <a:rPr lang="it-IT" dirty="0" err="1"/>
              <a:t>stages</a:t>
            </a:r>
            <a:r>
              <a:rPr lang="it-IT" dirty="0"/>
              <a:t> and </a:t>
            </a:r>
            <a:r>
              <a:rPr lang="it-IT" dirty="0" err="1"/>
              <a:t>cannot</a:t>
            </a:r>
            <a:r>
              <a:rPr lang="it-IT" dirty="0"/>
              <a:t> be </a:t>
            </a:r>
            <a:r>
              <a:rPr lang="it-IT" dirty="0" err="1"/>
              <a:t>retrieved</a:t>
            </a:r>
            <a:r>
              <a:rPr lang="it-IT" dirty="0"/>
              <a:t> with the </a:t>
            </a:r>
            <a:r>
              <a:rPr lang="it-IT" dirty="0" err="1"/>
              <a:t>GetClaim</a:t>
            </a:r>
            <a:r>
              <a:rPr lang="it-IT" dirty="0"/>
              <a:t>() </a:t>
            </a:r>
            <a:r>
              <a:rPr lang="it-IT" dirty="0" err="1"/>
              <a:t>function</a:t>
            </a:r>
            <a:r>
              <a:rPr lang="it-IT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b="1" dirty="0"/>
              <a:t>ReferralSourceInfo </a:t>
            </a:r>
            <a:r>
              <a:rPr lang="it-IT" dirty="0"/>
              <a:t>field and all its attributes are not visible in any printable </a:t>
            </a:r>
            <a:r>
              <a:rPr lang="it-IT" dirty="0" smtClean="0"/>
              <a:t>documents</a:t>
            </a:r>
            <a:r>
              <a:rPr lang="it-IT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35364" y="969817"/>
            <a:ext cx="7451436" cy="796641"/>
          </a:xfrm>
        </p:spPr>
        <p:txBody>
          <a:bodyPr>
            <a:normAutofit fontScale="90000"/>
          </a:bodyPr>
          <a:lstStyle/>
          <a:p>
            <a:r>
              <a:rPr lang="en-GB" dirty="0"/>
              <a:t>Preparation to Go live – RELEASE 6</a:t>
            </a:r>
            <a:br>
              <a:rPr lang="en-GB" dirty="0"/>
            </a:br>
            <a:r>
              <a:rPr lang="en-GB" dirty="0"/>
              <a:t> MANAGE NEW </a:t>
            </a:r>
            <a:r>
              <a:rPr lang="en-GB" dirty="0" smtClean="0"/>
              <a:t>VERSION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FFB84-4F14-41C5-9A87-A87F8CA41378}" type="slidenum">
              <a:rPr lang="en-US" smtClean="0"/>
              <a:t>43</a:t>
            </a:fld>
            <a:endParaRPr lang="en-US" dirty="0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410868" y="1843088"/>
            <a:ext cx="4033340" cy="5778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8 October: </a:t>
            </a:r>
            <a:r>
              <a:rPr lang="en-GB" b="1" dirty="0"/>
              <a:t>GO LIVE DATE</a:t>
            </a:r>
          </a:p>
        </p:txBody>
      </p:sp>
      <p:sp>
        <p:nvSpPr>
          <p:cNvPr id="9" name="Freccia in giù 7"/>
          <p:cNvSpPr>
            <a:spLocks noChangeArrowheads="1"/>
          </p:cNvSpPr>
          <p:nvPr/>
        </p:nvSpPr>
        <p:spPr bwMode="auto">
          <a:xfrm>
            <a:off x="4140200" y="2635251"/>
            <a:ext cx="647700" cy="720725"/>
          </a:xfrm>
          <a:prstGeom prst="downArrow">
            <a:avLst>
              <a:gd name="adj1" fmla="val 50000"/>
              <a:gd name="adj2" fmla="val 50074"/>
            </a:avLst>
          </a:prstGeom>
          <a:solidFill>
            <a:schemeClr val="accent1">
              <a:lumMod val="60000"/>
              <a:lumOff val="40000"/>
            </a:scheme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it-IT">
              <a:latin typeface="Verdana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195736" y="3500438"/>
            <a:ext cx="4536504" cy="5762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lt1"/>
                </a:solidFill>
              </a:rPr>
              <a:t>DIFFERENT VERSIONS OF CLAIMS</a:t>
            </a:r>
          </a:p>
        </p:txBody>
      </p:sp>
      <p:sp>
        <p:nvSpPr>
          <p:cNvPr id="11" name="Freccia in giù 9"/>
          <p:cNvSpPr>
            <a:spLocks noChangeArrowheads="1"/>
          </p:cNvSpPr>
          <p:nvPr/>
        </p:nvSpPr>
        <p:spPr bwMode="auto">
          <a:xfrm>
            <a:off x="4140200" y="4219576"/>
            <a:ext cx="647700" cy="720725"/>
          </a:xfrm>
          <a:prstGeom prst="downArrow">
            <a:avLst>
              <a:gd name="adj1" fmla="val 50000"/>
              <a:gd name="adj2" fmla="val 50074"/>
            </a:avLst>
          </a:prstGeom>
          <a:solidFill>
            <a:schemeClr val="accent1">
              <a:lumMod val="60000"/>
              <a:lumOff val="40000"/>
            </a:scheme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it-IT">
              <a:latin typeface="Verdana" pitchFamily="34" charset="0"/>
            </a:endParaRPr>
          </a:p>
        </p:txBody>
      </p:sp>
      <p:sp>
        <p:nvSpPr>
          <p:cNvPr id="12" name="Zástupný symbol obsahu 2"/>
          <p:cNvSpPr>
            <a:spLocks/>
          </p:cNvSpPr>
          <p:nvPr/>
        </p:nvSpPr>
        <p:spPr bwMode="auto">
          <a:xfrm>
            <a:off x="536970" y="4894263"/>
            <a:ext cx="81359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GB" sz="1600" b="1" dirty="0">
                <a:latin typeface="Verdana" pitchFamily="34" charset="0"/>
              </a:rPr>
              <a:t>USE </a:t>
            </a:r>
            <a:r>
              <a:rPr lang="en-GB" sz="1600" b="1" dirty="0" err="1" smtClean="0">
                <a:latin typeface="Verdana" pitchFamily="34" charset="0"/>
              </a:rPr>
              <a:t>GetSystemProcessVersion</a:t>
            </a:r>
            <a:r>
              <a:rPr lang="en-GB" sz="1600" b="1" dirty="0" smtClean="0">
                <a:latin typeface="Verdana" pitchFamily="34" charset="0"/>
              </a:rPr>
              <a:t>() </a:t>
            </a:r>
            <a:r>
              <a:rPr lang="en-GB" sz="1600" b="1" dirty="0">
                <a:latin typeface="Verdana" pitchFamily="34" charset="0"/>
              </a:rPr>
              <a:t>to get the</a:t>
            </a:r>
          </a:p>
          <a:p>
            <a:pPr marL="342900" indent="-342900" algn="ctr" eaLnBrk="0" hangingPunct="0"/>
            <a:r>
              <a:rPr lang="en-GB" sz="1600" b="1" dirty="0">
                <a:latin typeface="Verdana" pitchFamily="34" charset="0"/>
              </a:rPr>
              <a:t>VERSION MAJOR and VERSION MINOR</a:t>
            </a:r>
          </a:p>
          <a:p>
            <a:pPr marL="342900" indent="-342900" algn="ctr" eaLnBrk="0" hangingPunct="0"/>
            <a:endParaRPr lang="en-GB" sz="1600" b="1" dirty="0">
              <a:latin typeface="Verdana" pitchFamily="34" charset="0"/>
            </a:endParaRPr>
          </a:p>
          <a:p>
            <a:pPr marL="342900" indent="-342900" algn="ctr" eaLnBrk="0" hangingPunct="0"/>
            <a:r>
              <a:rPr lang="en-GB" sz="1600" b="1" dirty="0">
                <a:latin typeface="Verdana" pitchFamily="34" charset="0"/>
              </a:rPr>
              <a:t>(AS </a:t>
            </a:r>
            <a:r>
              <a:rPr lang="en-GB" sz="1600" b="1" dirty="0" smtClean="0">
                <a:latin typeface="Verdana" pitchFamily="34" charset="0"/>
              </a:rPr>
              <a:t>FOR PREVIOUS RELEASES)</a:t>
            </a:r>
            <a:endParaRPr lang="en-GB" sz="16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364" y="969817"/>
            <a:ext cx="7451436" cy="796641"/>
          </a:xfrm>
        </p:spPr>
        <p:txBody>
          <a:bodyPr>
            <a:normAutofit fontScale="90000"/>
          </a:bodyPr>
          <a:lstStyle/>
          <a:p>
            <a:r>
              <a:rPr lang="en-GB" dirty="0"/>
              <a:t>Preparation to Go live – RELEASE 6</a:t>
            </a:r>
            <a:br>
              <a:rPr lang="en-GB" dirty="0"/>
            </a:br>
            <a:r>
              <a:rPr lang="en-GB" dirty="0"/>
              <a:t> MANAGE NEW </a:t>
            </a:r>
            <a:r>
              <a:rPr lang="en-GB" dirty="0" smtClean="0"/>
              <a:t>VERSION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992859" y="4437063"/>
            <a:ext cx="3168650" cy="5762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lt1"/>
                </a:solidFill>
              </a:rPr>
              <a:t>NO NEW VERSIONS</a:t>
            </a:r>
          </a:p>
        </p:txBody>
      </p:sp>
      <p:sp>
        <p:nvSpPr>
          <p:cNvPr id="6" name="Freccia a destra 10"/>
          <p:cNvSpPr>
            <a:spLocks noChangeArrowheads="1"/>
          </p:cNvSpPr>
          <p:nvPr/>
        </p:nvSpPr>
        <p:spPr bwMode="auto">
          <a:xfrm>
            <a:off x="329034" y="5876925"/>
            <a:ext cx="8569325" cy="503238"/>
          </a:xfrm>
          <a:prstGeom prst="rightArrow">
            <a:avLst>
              <a:gd name="adj1" fmla="val 50000"/>
              <a:gd name="adj2" fmla="val 50060"/>
            </a:avLst>
          </a:prstGeom>
          <a:solidFill>
            <a:srgbClr val="0D316E"/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it-IT">
              <a:latin typeface="Verdana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737771" y="5156200"/>
            <a:ext cx="2160587" cy="5762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lt1"/>
                </a:solidFill>
              </a:rPr>
              <a:t>GO LIVE</a:t>
            </a:r>
          </a:p>
          <a:p>
            <a:pPr algn="ctr"/>
            <a:r>
              <a:rPr lang="en-GB" b="1" dirty="0" smtClean="0">
                <a:solidFill>
                  <a:schemeClr val="lt1"/>
                </a:solidFill>
              </a:rPr>
              <a:t>8 October</a:t>
            </a:r>
            <a:endParaRPr lang="en-GB" b="1" dirty="0">
              <a:solidFill>
                <a:schemeClr val="lt1"/>
              </a:solidFill>
            </a:endParaRPr>
          </a:p>
        </p:txBody>
      </p:sp>
      <p:sp>
        <p:nvSpPr>
          <p:cNvPr id="8" name="Parentesi graffa chiusa 12"/>
          <p:cNvSpPr>
            <a:spLocks/>
          </p:cNvSpPr>
          <p:nvPr/>
        </p:nvSpPr>
        <p:spPr bwMode="auto">
          <a:xfrm rot="-5400000">
            <a:off x="4252541" y="3609181"/>
            <a:ext cx="649288" cy="3743325"/>
          </a:xfrm>
          <a:prstGeom prst="rightBrace">
            <a:avLst>
              <a:gd name="adj1" fmla="val 21993"/>
              <a:gd name="adj2" fmla="val 50000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it-IT">
              <a:latin typeface="Verdana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00471" y="5084763"/>
            <a:ext cx="2217284" cy="5762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lt1"/>
                </a:solidFill>
              </a:rPr>
              <a:t>ELPL CURRENT</a:t>
            </a:r>
            <a:endParaRPr lang="en-GB" b="1" dirty="0">
              <a:solidFill>
                <a:schemeClr val="lt1"/>
              </a:solidFill>
            </a:endParaRPr>
          </a:p>
          <a:p>
            <a:pPr algn="ctr"/>
            <a:r>
              <a:rPr lang="en-GB" b="1" dirty="0">
                <a:solidFill>
                  <a:schemeClr val="lt1"/>
                </a:solidFill>
              </a:rPr>
              <a:t>VERSION = </a:t>
            </a:r>
            <a:r>
              <a:rPr lang="en-GB" b="1" dirty="0" smtClean="0"/>
              <a:t>5</a:t>
            </a:r>
            <a:endParaRPr lang="en-GB" b="1" dirty="0">
              <a:solidFill>
                <a:schemeClr val="lt1"/>
              </a:solidFill>
            </a:endParaRPr>
          </a:p>
        </p:txBody>
      </p:sp>
      <p:sp>
        <p:nvSpPr>
          <p:cNvPr id="10" name="Zástupný symbol obsahu 2"/>
          <p:cNvSpPr>
            <a:spLocks/>
          </p:cNvSpPr>
          <p:nvPr/>
        </p:nvSpPr>
        <p:spPr bwMode="auto">
          <a:xfrm>
            <a:off x="329034" y="1838688"/>
            <a:ext cx="81359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GB" sz="1600" b="1" dirty="0">
                <a:solidFill>
                  <a:srgbClr val="0D316E"/>
                </a:solidFill>
                <a:latin typeface="Verdana" pitchFamily="34" charset="0"/>
              </a:rPr>
              <a:t>CHECK THE PROCESS VERSION OF A CLAIM TO CALL THE RIGHT A2A FUNCTION</a:t>
            </a:r>
          </a:p>
        </p:txBody>
      </p:sp>
      <p:sp>
        <p:nvSpPr>
          <p:cNvPr id="11" name="Freccia in giù 7"/>
          <p:cNvSpPr>
            <a:spLocks noChangeArrowheads="1"/>
          </p:cNvSpPr>
          <p:nvPr/>
        </p:nvSpPr>
        <p:spPr bwMode="auto">
          <a:xfrm>
            <a:off x="4145384" y="2490787"/>
            <a:ext cx="647700" cy="720725"/>
          </a:xfrm>
          <a:prstGeom prst="downArrow">
            <a:avLst>
              <a:gd name="adj1" fmla="val 50000"/>
              <a:gd name="adj2" fmla="val 50074"/>
            </a:avLst>
          </a:prstGeom>
          <a:solidFill>
            <a:schemeClr val="accent1">
              <a:lumMod val="60000"/>
              <a:lumOff val="40000"/>
            </a:schemeClr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it-IT">
              <a:latin typeface="Verdana" pitchFamily="34" charset="0"/>
            </a:endParaRPr>
          </a:p>
        </p:txBody>
      </p:sp>
      <p:sp>
        <p:nvSpPr>
          <p:cNvPr id="12" name="Zástupný symbol obsahu 2"/>
          <p:cNvSpPr>
            <a:spLocks/>
          </p:cNvSpPr>
          <p:nvPr/>
        </p:nvSpPr>
        <p:spPr bwMode="auto">
          <a:xfrm>
            <a:off x="544934" y="3355975"/>
            <a:ext cx="81359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GB" sz="1600" b="1">
                <a:solidFill>
                  <a:srgbClr val="0D316E"/>
                </a:solidFill>
                <a:latin typeface="Verdana" pitchFamily="34" charset="0"/>
              </a:rPr>
              <a:t>PROCESS VERSION FROZEN AT A GIVEN DATE</a:t>
            </a:r>
          </a:p>
          <a:p>
            <a:pPr marL="342900" indent="-342900" algn="ctr" eaLnBrk="0" hangingPunct="0"/>
            <a:r>
              <a:rPr lang="en-GB" sz="1600" b="1">
                <a:solidFill>
                  <a:srgbClr val="0D316E"/>
                </a:solidFill>
                <a:latin typeface="Verdana" pitchFamily="34" charset="0"/>
              </a:rPr>
              <a:t>(RISK: no bug fixes)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11353" y="4377169"/>
            <a:ext cx="2217284" cy="5762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lt1"/>
                </a:solidFill>
              </a:rPr>
              <a:t>RTA CURRENT</a:t>
            </a:r>
            <a:endParaRPr lang="en-GB" b="1" dirty="0">
              <a:solidFill>
                <a:schemeClr val="lt1"/>
              </a:solidFill>
            </a:endParaRPr>
          </a:p>
          <a:p>
            <a:pPr algn="ctr"/>
            <a:r>
              <a:rPr lang="en-GB" b="1" dirty="0">
                <a:solidFill>
                  <a:schemeClr val="lt1"/>
                </a:solidFill>
              </a:rPr>
              <a:t>VERSION = </a:t>
            </a:r>
            <a:r>
              <a:rPr lang="en-GB" b="1" dirty="0" smtClean="0"/>
              <a:t>5</a:t>
            </a:r>
            <a:endParaRPr lang="en-GB" b="1" dirty="0">
              <a:solidFill>
                <a:schemeClr val="lt1"/>
              </a:solidFill>
            </a:endParaRPr>
          </a:p>
        </p:txBody>
      </p:sp>
      <p:sp>
        <p:nvSpPr>
          <p:cNvPr id="14" name="Fumetto 3 17"/>
          <p:cNvSpPr>
            <a:spLocks noChangeArrowheads="1"/>
          </p:cNvSpPr>
          <p:nvPr/>
        </p:nvSpPr>
        <p:spPr bwMode="auto">
          <a:xfrm>
            <a:off x="7007353" y="2132856"/>
            <a:ext cx="1882775" cy="1173906"/>
          </a:xfrm>
          <a:prstGeom prst="wedgeEllipseCallout">
            <a:avLst>
              <a:gd name="adj1" fmla="val -65231"/>
              <a:gd name="adj2" fmla="val 56000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rgbClr val="080808"/>
                </a:solidFill>
              </a:rPr>
              <a:t>i</a:t>
            </a:r>
            <a:r>
              <a:rPr lang="en-GB" sz="1600" b="1" dirty="0" err="1" smtClean="0">
                <a:solidFill>
                  <a:srgbClr val="080808"/>
                </a:solidFill>
              </a:rPr>
              <a:t>e</a:t>
            </a:r>
            <a:r>
              <a:rPr lang="en-GB" sz="1600" b="1" dirty="0" smtClean="0">
                <a:solidFill>
                  <a:srgbClr val="080808"/>
                </a:solidFill>
              </a:rPr>
              <a:t>. not </a:t>
            </a:r>
            <a:r>
              <a:rPr lang="en-GB" sz="1600" b="1" dirty="0">
                <a:solidFill>
                  <a:srgbClr val="080808"/>
                </a:solidFill>
              </a:rPr>
              <a:t>later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80808"/>
                </a:solidFill>
              </a:rPr>
              <a:t>than Monday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rgbClr val="080808"/>
                </a:solidFill>
              </a:rPr>
              <a:t> 24 September</a:t>
            </a:r>
            <a:endParaRPr lang="en-GB" sz="16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 – 10 minutes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15192-30FE-40B8-BCC1-6F39E04CF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1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451436" cy="1950573"/>
          </a:xfrm>
        </p:spPr>
        <p:txBody>
          <a:bodyPr/>
          <a:lstStyle/>
          <a:p>
            <a:pPr algn="ctr"/>
            <a:endParaRPr lang="en-GB" sz="2800" dirty="0" smtClean="0"/>
          </a:p>
          <a:p>
            <a:pPr algn="ctr"/>
            <a:r>
              <a:rPr lang="it-IT" sz="4000" b="1" dirty="0" smtClean="0">
                <a:solidFill>
                  <a:srgbClr val="E78332"/>
                </a:solidFill>
                <a:latin typeface="Arial"/>
                <a:cs typeface="Arial"/>
              </a:rPr>
              <a:t>Nevia McKiernan </a:t>
            </a:r>
          </a:p>
          <a:p>
            <a:pPr algn="ctr"/>
            <a:r>
              <a:rPr lang="en-GB" sz="2400" dirty="0" smtClean="0"/>
              <a:t>CRIF</a:t>
            </a:r>
            <a:r>
              <a:rPr lang="en-GB" sz="4000" dirty="0" smtClean="0"/>
              <a:t> </a:t>
            </a:r>
          </a:p>
          <a:p>
            <a:pPr algn="ctr"/>
            <a:endParaRPr lang="en-GB" sz="4000" dirty="0"/>
          </a:p>
          <a:p>
            <a:pPr algn="ctr"/>
            <a:endParaRPr lang="en-GB" sz="2800" dirty="0" smtClean="0">
              <a:solidFill>
                <a:srgbClr val="0F0F0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15192-30FE-40B8-BCC1-6F39E04CF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7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 </a:t>
            </a:r>
            <a:r>
              <a:rPr lang="en-GB" dirty="0"/>
              <a:t>to Go Live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Technical </a:t>
            </a:r>
            <a:r>
              <a:rPr lang="it-IT" dirty="0" err="1"/>
              <a:t>Documentation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Segnaposto contenuto 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TECH SPECS </a:t>
            </a:r>
            <a:r>
              <a:rPr lang="en-US" b="1" dirty="0" smtClean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DRAFT version- </a:t>
            </a:r>
            <a:r>
              <a:rPr lang="en-US" b="1" dirty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A2A schema: </a:t>
            </a: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describes the fields of Forms (XSD files)</a:t>
            </a:r>
          </a:p>
          <a:p>
            <a:pPr lvl="1" eaLnBrk="0" hangingPunct="0">
              <a:spcBef>
                <a:spcPts val="0"/>
              </a:spcBef>
              <a:defRPr/>
            </a:pPr>
            <a:r>
              <a:rPr lang="en-US" sz="1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Tech Specs A2A schema final version - 23 July</a:t>
            </a:r>
            <a:endParaRPr lang="en-US" sz="18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TECH SPECS - DRAFT A2A interface: </a:t>
            </a: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describes the I/O of functions (WSDL </a:t>
            </a: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file)</a:t>
            </a:r>
          </a:p>
          <a:p>
            <a:pPr marL="717550" lvl="1" indent="-260350" eaLnBrk="0" hangingPunct="0">
              <a:spcBef>
                <a:spcPts val="0"/>
              </a:spcBef>
              <a:defRPr/>
            </a:pPr>
            <a:r>
              <a:rPr lang="en-US" sz="1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Tech Specs A2A interface final version </a:t>
            </a:r>
            <a:r>
              <a:rPr lang="en-US" sz="1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- 23 July</a:t>
            </a:r>
            <a:endParaRPr lang="en-US" sz="18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PHASES </a:t>
            </a:r>
            <a:r>
              <a:rPr lang="en-US" b="1" dirty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AND NOTIFICATIONS: </a:t>
            </a: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spreadsheet </a:t>
            </a: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with the list of phases and </a:t>
            </a: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notifications</a:t>
            </a:r>
            <a:endParaRPr lang="en-US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A2A  </a:t>
            </a:r>
            <a:r>
              <a:rPr lang="en-US" b="1" dirty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Release Notes DRAFT version- :</a:t>
            </a:r>
            <a:r>
              <a:rPr lang="en-US" b="1" dirty="0" smtClean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describes the changes to the </a:t>
            </a:r>
            <a:r>
              <a:rPr lang="en-US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A2A</a:t>
            </a:r>
          </a:p>
          <a:p>
            <a:pPr lvl="1" eaLnBrk="0" hangingPunct="0">
              <a:spcBef>
                <a:spcPts val="0"/>
              </a:spcBef>
              <a:defRPr/>
            </a:pPr>
            <a:r>
              <a:rPr lang="en-US" sz="1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A2A Release Note final version - 23 July</a:t>
            </a:r>
            <a:endParaRPr lang="en-US" sz="18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Integration sites and testing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Segnaposto contenuto 1"/>
          <p:cNvSpPr txBox="1">
            <a:spLocks/>
          </p:cNvSpPr>
          <p:nvPr/>
        </p:nvSpPr>
        <p:spPr>
          <a:xfrm>
            <a:off x="738807" y="1626630"/>
            <a:ext cx="7793633" cy="4394658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0"/>
              </a:spcBef>
              <a:buNone/>
              <a:defRPr/>
            </a:pPr>
            <a:r>
              <a:rPr lang="en-US" sz="1400" b="1" dirty="0">
                <a:solidFill>
                  <a:srgbClr val="0D316E"/>
                </a:solidFill>
                <a:latin typeface="Verdana" pitchFamily="34" charset="0"/>
              </a:rPr>
              <a:t> </a:t>
            </a:r>
            <a:endParaRPr lang="en-US" sz="1400" b="1" dirty="0" smtClean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b="1" dirty="0">
              <a:solidFill>
                <a:srgbClr val="0D316E"/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b="1" dirty="0" smtClean="0">
              <a:latin typeface="+mn-lt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 smtClean="0">
                <a:latin typeface="+mn-lt"/>
              </a:rPr>
              <a:t>WEB </a:t>
            </a:r>
            <a:r>
              <a:rPr lang="en-US" b="1" dirty="0">
                <a:latin typeface="+mn-lt"/>
              </a:rPr>
              <a:t>TESTING (WEB Training site)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D316E"/>
              </a:solidFill>
              <a:latin typeface="+mn-lt"/>
              <a:sym typeface="Wingdings" pitchFamily="2" charset="2"/>
            </a:endParaRPr>
          </a:p>
          <a:p>
            <a:pPr marL="0" indent="0" eaLnBrk="0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0D316E"/>
                </a:solidFill>
                <a:latin typeface="+mn-lt"/>
                <a:sym typeface="Wingdings" pitchFamily="2" charset="2"/>
              </a:rPr>
              <a:t>	 </a:t>
            </a:r>
            <a:r>
              <a:rPr lang="en-US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https://training.rapidclaimsettlement.org.uk</a:t>
            </a:r>
            <a:endParaRPr lang="en-US" b="1" dirty="0">
              <a:solidFill>
                <a:srgbClr val="FF0000"/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b="1" dirty="0" smtClean="0">
              <a:solidFill>
                <a:srgbClr val="0D316E"/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b="1" dirty="0">
              <a:solidFill>
                <a:srgbClr val="0D316E"/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b="1" dirty="0">
              <a:solidFill>
                <a:srgbClr val="0D316E"/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latin typeface="+mn-lt"/>
              </a:rPr>
              <a:t> A2A TESTING (A2A Integration site)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D316E"/>
              </a:solidFill>
              <a:latin typeface="+mn-lt"/>
              <a:sym typeface="Wingdings" pitchFamily="2" charset="2"/>
            </a:endParaRPr>
          </a:p>
          <a:p>
            <a:pPr marL="0" indent="0" eaLnBrk="0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0D316E"/>
                </a:solidFill>
                <a:latin typeface="+mn-lt"/>
                <a:sym typeface="Wingdings" pitchFamily="2" charset="2"/>
              </a:rPr>
              <a:t>	 </a:t>
            </a:r>
            <a:r>
              <a:rPr lang="en-US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https://</a:t>
            </a:r>
            <a:r>
              <a:rPr lang="en-US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piptesta2a.crif.com</a:t>
            </a:r>
            <a:endParaRPr lang="en-US" b="1" dirty="0">
              <a:solidFill>
                <a:srgbClr val="FF0000"/>
              </a:solidFill>
              <a:latin typeface="+mn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2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472" y="1626630"/>
            <a:ext cx="7451436" cy="4253345"/>
          </a:xfrm>
        </p:spPr>
        <p:txBody>
          <a:bodyPr/>
          <a:lstStyle/>
          <a:p>
            <a:endParaRPr lang="en-US" sz="2800" b="1" dirty="0" smtClean="0">
              <a:solidFill>
                <a:srgbClr val="E78332"/>
              </a:solidFill>
              <a:latin typeface="Arial" charset="0"/>
              <a:ea typeface="+mj-ea"/>
              <a:cs typeface="Arial" charset="0"/>
            </a:endParaRPr>
          </a:p>
          <a:p>
            <a:endParaRPr lang="en-US" sz="2800" b="1" dirty="0">
              <a:solidFill>
                <a:srgbClr val="E78332"/>
              </a:solidFill>
              <a:latin typeface="Arial" charset="0"/>
              <a:ea typeface="+mj-ea"/>
              <a:cs typeface="Arial" charset="0"/>
            </a:endParaRPr>
          </a:p>
          <a:p>
            <a:endParaRPr lang="en-US" sz="2800" b="1" dirty="0" smtClean="0">
              <a:solidFill>
                <a:srgbClr val="E78332"/>
              </a:solidFill>
              <a:latin typeface="Arial" charset="0"/>
              <a:ea typeface="+mj-ea"/>
              <a:cs typeface="Arial" charset="0"/>
            </a:endParaRPr>
          </a:p>
          <a:p>
            <a:r>
              <a:rPr lang="en-US" sz="2800" b="1" dirty="0">
                <a:solidFill>
                  <a:srgbClr val="E78332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E78332"/>
                </a:solidFill>
                <a:latin typeface="Arial" charset="0"/>
                <a:ea typeface="+mj-ea"/>
                <a:cs typeface="Arial" charset="0"/>
              </a:rPr>
              <a:t>        Background </a:t>
            </a:r>
            <a:r>
              <a:rPr lang="en-US" sz="2800" b="1" dirty="0">
                <a:solidFill>
                  <a:srgbClr val="E78332"/>
                </a:solidFill>
                <a:latin typeface="Arial" charset="0"/>
                <a:ea typeface="+mj-ea"/>
                <a:cs typeface="Arial" charset="0"/>
              </a:rPr>
              <a:t>to Release </a:t>
            </a:r>
            <a:r>
              <a:rPr lang="en-US" sz="2800" b="1" dirty="0" smtClean="0">
                <a:solidFill>
                  <a:srgbClr val="E78332"/>
                </a:solidFill>
                <a:latin typeface="Arial" charset="0"/>
                <a:ea typeface="+mj-ea"/>
                <a:cs typeface="Arial" charset="0"/>
              </a:rPr>
              <a:t>6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Integration sites and </a:t>
            </a:r>
            <a:r>
              <a:rPr lang="en-GB" dirty="0" smtClean="0"/>
              <a:t>testing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Segnaposto contenuto 1"/>
          <p:cNvSpPr txBox="1">
            <a:spLocks/>
          </p:cNvSpPr>
          <p:nvPr/>
        </p:nvSpPr>
        <p:spPr>
          <a:xfrm>
            <a:off x="723227" y="1626630"/>
            <a:ext cx="7809213" cy="4466666"/>
          </a:xfrm>
          <a:prstGeom prst="rect">
            <a:avLst/>
          </a:prstGeom>
          <a:noFill/>
          <a:ln>
            <a:solidFill>
              <a:srgbClr val="003B79"/>
            </a:solidFill>
          </a:ln>
        </p:spPr>
        <p:txBody>
          <a:bodyPr lIns="180000" tIns="180000" anchor="t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 smtClean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endParaRPr lang="en-US" sz="1400" b="1" dirty="0">
              <a:solidFill>
                <a:srgbClr val="0D316E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A2A </a:t>
            </a:r>
            <a:r>
              <a:rPr lang="en-US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QUERIES to be directed to the Helpdesk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 eaLnBrk="0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	 </a:t>
            </a:r>
            <a:r>
              <a:rPr lang="it-IT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helpdesk@rapidclaimsettlement.org.uk </a:t>
            </a:r>
            <a:r>
              <a:rPr lang="it-IT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endParaRPr lang="en-US" b="1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0" hangingPunct="0">
              <a:spcBef>
                <a:spcPts val="0"/>
              </a:spcBef>
              <a:defRPr/>
            </a:pPr>
            <a:r>
              <a:rPr lang="en-US" sz="1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1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e-mail subject “A2A QUERY RELEASE 6</a:t>
            </a:r>
            <a:r>
              <a:rPr lang="en-US" sz="1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0" indent="0" eaLnBrk="0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0" hangingPunct="0">
              <a:spcBef>
                <a:spcPts val="0"/>
              </a:spcBef>
              <a:defRPr/>
            </a:pPr>
            <a:r>
              <a:rPr lang="en-US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please </a:t>
            </a:r>
            <a:r>
              <a:rPr lang="en-GB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include </a:t>
            </a:r>
            <a:r>
              <a:rPr lang="en-GB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XML input and output with </a:t>
            </a:r>
            <a:r>
              <a:rPr lang="en-GB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your queries, without this information we cannot investigate. </a:t>
            </a:r>
            <a:endParaRPr lang="en-US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CHECK YOUR TEST CREDENTIALS</a:t>
            </a:r>
          </a:p>
          <a:p>
            <a:pPr lvl="1"/>
            <a:r>
              <a:rPr lang="en-GB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please check </a:t>
            </a:r>
            <a:r>
              <a:rPr lang="en-GB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that </a:t>
            </a:r>
            <a:r>
              <a:rPr lang="en-GB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your TEST credentials </a:t>
            </a:r>
            <a:r>
              <a:rPr lang="en-GB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are enabled a </a:t>
            </a:r>
            <a:r>
              <a:rPr lang="en-GB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couple of weeks </a:t>
            </a:r>
            <a:r>
              <a:rPr lang="en-GB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or so before </a:t>
            </a:r>
            <a:r>
              <a:rPr lang="en-GB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you start </a:t>
            </a:r>
            <a:r>
              <a:rPr lang="en-GB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testing</a:t>
            </a:r>
            <a:endParaRPr lang="en-US" sz="1800" b="1" dirty="0" err="1">
              <a:solidFill>
                <a:srgbClr val="00206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Production Site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DRAFT CLAIMS</a:t>
            </a:r>
          </a:p>
          <a:p>
            <a:r>
              <a:rPr lang="en-GB" sz="1800" b="1" dirty="0" smtClean="0"/>
              <a:t>All draft claims in the production site on the go live date will be deleted.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Q&amp;A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451436" cy="1950573"/>
          </a:xfrm>
        </p:spPr>
        <p:txBody>
          <a:bodyPr/>
          <a:lstStyle/>
          <a:p>
            <a:pPr algn="ctr"/>
            <a:r>
              <a:rPr lang="it-IT" sz="4000" b="1" dirty="0" smtClean="0">
                <a:solidFill>
                  <a:srgbClr val="E78332"/>
                </a:solidFill>
                <a:latin typeface="Arial"/>
                <a:cs typeface="Arial"/>
              </a:rPr>
              <a:t>Next steps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We will send out the draft tech specs to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We will put a webinar together for the Web Users nearer the release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Please get in touch with any queries relating to Release 6 via the Claims Portal helpdesk </a:t>
            </a:r>
            <a:r>
              <a:rPr lang="en-GB" sz="4000" dirty="0" smtClean="0"/>
              <a:t> </a:t>
            </a:r>
          </a:p>
          <a:p>
            <a:pPr algn="ctr"/>
            <a:endParaRPr lang="en-GB" sz="4000" dirty="0"/>
          </a:p>
          <a:p>
            <a:pPr algn="ctr"/>
            <a:endParaRPr lang="en-GB" sz="2800" dirty="0" smtClean="0">
              <a:solidFill>
                <a:srgbClr val="0F0F0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15192-30FE-40B8-BCC1-6F39E04CF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coming along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Don’t forget to sign up to our newsletter on www.claimsportal.org.uk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7451436" cy="656812"/>
          </a:xfrm>
        </p:spPr>
        <p:txBody>
          <a:bodyPr/>
          <a:lstStyle/>
          <a:p>
            <a:r>
              <a:rPr lang="en-GB" dirty="0" smtClean="0"/>
              <a:t>Release Drivers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000" b="0" dirty="0" smtClean="0">
                <a:solidFill>
                  <a:schemeClr val="tx1"/>
                </a:solidFill>
              </a:rPr>
              <a:t>1. Reduce Risk</a:t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/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>2. Compliance </a:t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/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>3. Improve system performance</a:t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/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>4. Improve customer satisfaction</a:t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> </a:t>
            </a:r>
            <a:br>
              <a:rPr lang="en-GB" sz="2000" b="0" dirty="0" smtClean="0">
                <a:solidFill>
                  <a:schemeClr val="tx1"/>
                </a:solidFill>
              </a:rPr>
            </a:br>
            <a:r>
              <a:rPr lang="en-GB" sz="2000" b="0" dirty="0" smtClean="0">
                <a:solidFill>
                  <a:schemeClr val="tx1"/>
                </a:solidFill>
              </a:rPr>
              <a:t>5. Enhance fraud prevention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996" y="1340768"/>
            <a:ext cx="7451436" cy="656812"/>
          </a:xfrm>
        </p:spPr>
        <p:txBody>
          <a:bodyPr/>
          <a:lstStyle/>
          <a:p>
            <a:r>
              <a:rPr lang="en-GB" dirty="0" smtClean="0"/>
              <a:t>1. GDPR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Functionality to delete a claim in order to comply with data Subject Rights:</a:t>
            </a:r>
            <a:endParaRPr lang="en-GB" dirty="0"/>
          </a:p>
          <a:p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Right to be Forgotten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Right of Rectification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Right to Restrict Processing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r>
              <a:rPr lang="en-GB" dirty="0" smtClean="0"/>
              <a:t>Web and A2A </a:t>
            </a:r>
          </a:p>
          <a:p>
            <a:endParaRPr lang="en-GB" dirty="0" smtClean="0"/>
          </a:p>
          <a:p>
            <a:r>
              <a:rPr lang="en-GB" dirty="0" smtClean="0"/>
              <a:t>Enhanced the Data Subject Access Request Process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364" y="2132856"/>
            <a:ext cx="7451436" cy="656812"/>
          </a:xfrm>
        </p:spPr>
        <p:txBody>
          <a:bodyPr/>
          <a:lstStyle/>
          <a:p>
            <a:r>
              <a:rPr lang="en-GB" dirty="0" smtClean="0"/>
              <a:t>2. Organisation Name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443" y="2996952"/>
            <a:ext cx="7451436" cy="4253345"/>
          </a:xfrm>
        </p:spPr>
        <p:txBody>
          <a:bodyPr/>
          <a:lstStyle/>
          <a:p>
            <a:r>
              <a:rPr lang="en-GB" dirty="0" smtClean="0"/>
              <a:t>Making the organisation name field on the  CNF un-editable to ensure claims are submitted in the name of the account that was registered on the Portal.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Web and A2A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364" y="1484784"/>
            <a:ext cx="7451436" cy="656812"/>
          </a:xfrm>
        </p:spPr>
        <p:txBody>
          <a:bodyPr/>
          <a:lstStyle/>
          <a:p>
            <a:r>
              <a:rPr lang="en-GB" dirty="0" smtClean="0"/>
              <a:t>3. Attachments 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364" y="2060848"/>
            <a:ext cx="7451436" cy="425334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introduction of a limit of the number of attachments that can be added to a claim. </a:t>
            </a:r>
          </a:p>
          <a:p>
            <a:endParaRPr lang="en-GB" sz="2800" b="1" dirty="0">
              <a:solidFill>
                <a:srgbClr val="E78332"/>
              </a:solidFill>
              <a:latin typeface="Arial"/>
              <a:ea typeface="+mj-ea"/>
              <a:cs typeface="Arial"/>
            </a:endParaRPr>
          </a:p>
          <a:p>
            <a:r>
              <a:rPr lang="en-GB" sz="2800" b="1" dirty="0" smtClean="0">
                <a:solidFill>
                  <a:srgbClr val="E78332"/>
                </a:solidFill>
                <a:latin typeface="Arial"/>
                <a:ea typeface="+mj-ea"/>
                <a:cs typeface="Arial"/>
              </a:rPr>
              <a:t>4. Notifications  </a:t>
            </a:r>
            <a:br>
              <a:rPr lang="en-GB" sz="2800" b="1" dirty="0" smtClean="0">
                <a:solidFill>
                  <a:srgbClr val="E78332"/>
                </a:solidFill>
                <a:latin typeface="Arial"/>
                <a:ea typeface="+mj-ea"/>
                <a:cs typeface="Arial"/>
              </a:rPr>
            </a:br>
            <a:endParaRPr lang="en-GB" sz="2800" b="1" dirty="0" smtClean="0">
              <a:solidFill>
                <a:srgbClr val="E78332"/>
              </a:solidFill>
              <a:latin typeface="Arial"/>
              <a:ea typeface="+mj-ea"/>
              <a:cs typeface="Arial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To reduce </a:t>
            </a:r>
            <a:r>
              <a:rPr lang="en-GB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>the number of automated notifications to Users.</a:t>
            </a:r>
            <a:endParaRPr lang="en-GB" dirty="0" smtClean="0">
              <a:solidFill>
                <a:schemeClr val="tx1"/>
              </a:solidFill>
              <a:latin typeface="+mj-lt"/>
              <a:ea typeface="+mj-ea"/>
              <a:cs typeface="Arial"/>
            </a:endParaRPr>
          </a:p>
          <a:p>
            <a:endParaRPr lang="en-GB" sz="2800" b="1" dirty="0" smtClean="0">
              <a:solidFill>
                <a:srgbClr val="E78332"/>
              </a:solidFill>
              <a:latin typeface="Arial"/>
              <a:ea typeface="+mj-ea"/>
              <a:cs typeface="Arial"/>
            </a:endParaRPr>
          </a:p>
          <a:p>
            <a:r>
              <a:rPr lang="en-GB" dirty="0" smtClean="0">
                <a:solidFill>
                  <a:schemeClr val="tx1"/>
                </a:solidFill>
                <a:ea typeface="+mj-ea"/>
                <a:cs typeface="Arial"/>
              </a:rPr>
              <a:t>Both Web and A2A</a:t>
            </a:r>
            <a:endParaRPr lang="en-GB" dirty="0">
              <a:solidFill>
                <a:schemeClr val="tx1"/>
              </a:solidFill>
              <a:ea typeface="+mj-ea"/>
              <a:cs typeface="Arial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Notes xmlns="8F71DDE1-A33D-45E4-956C-F4CAB9FE82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" ma:contentTypeID="0x01010097BD00BB50784358BD730FAD83706DA000245366330D866341A060969AD3C2289F" ma:contentTypeVersion="0" ma:contentTypeDescription="Generic Document" ma:contentTypeScope="" ma:versionID="940fb503c5f178e9747f6c478304d2a2">
  <xsd:schema xmlns:xsd="http://www.w3.org/2001/XMLSchema" xmlns:xs="http://www.w3.org/2001/XMLSchema" xmlns:p="http://schemas.microsoft.com/office/2006/metadata/properties" xmlns:ns2="8F71DDE1-A33D-45E4-956C-F4CAB9FE8234" targetNamespace="http://schemas.microsoft.com/office/2006/metadata/properties" ma:root="true" ma:fieldsID="c8036bfa9d362af47ea25838c27c0877" ns2:_="">
    <xsd:import namespace="8F71DDE1-A33D-45E4-956C-F4CAB9FE8234"/>
    <xsd:element name="properties">
      <xsd:complexType>
        <xsd:sequence>
          <xsd:element name="documentManagement">
            <xsd:complexType>
              <xsd:all>
                <xsd:element ref="ns2:Document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1DDE1-A33D-45E4-956C-F4CAB9FE8234" elementFormDefault="qualified">
    <xsd:import namespace="http://schemas.microsoft.com/office/2006/documentManagement/types"/>
    <xsd:import namespace="http://schemas.microsoft.com/office/infopath/2007/PartnerControls"/>
    <xsd:element name="DocumentNotes" ma:index="8" nillable="true" ma:displayName="Document Notes" ma:internalName="DocumentNote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9C9FF3-EC43-4607-9DA1-EECC420870B6}">
  <ds:schemaRefs>
    <ds:schemaRef ds:uri="http://purl.org/dc/terms/"/>
    <ds:schemaRef ds:uri="http://schemas.openxmlformats.org/package/2006/metadata/core-properties"/>
    <ds:schemaRef ds:uri="8F71DDE1-A33D-45E4-956C-F4CAB9FE823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4A00C3-DB2E-40E5-8E18-0C799CBF4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DC3E9D-F3A6-45C3-BA18-2D6EB5F32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1DDE1-A33D-45E4-956C-F4CAB9FE82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2086</Words>
  <Application>Microsoft Office PowerPoint</Application>
  <PresentationFormat>On-screen Show (4:3)</PresentationFormat>
  <Paragraphs>459</Paragraphs>
  <Slides>54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Times New Roman</vt:lpstr>
      <vt:lpstr>Verdana</vt:lpstr>
      <vt:lpstr>Wingdings</vt:lpstr>
      <vt:lpstr>Master Blank</vt:lpstr>
      <vt:lpstr>Claims Portal  Release 6 Workshop</vt:lpstr>
      <vt:lpstr>Agenda</vt:lpstr>
      <vt:lpstr>PowerPoint Presentation</vt:lpstr>
      <vt:lpstr>PowerPoint Presentation</vt:lpstr>
      <vt:lpstr>PowerPoint Presentation</vt:lpstr>
      <vt:lpstr>Release Drivers  1. Reduce Risk  2. Compliance   3. Improve system performance  4. Improve customer satisfaction   5. Enhance fraud prevention      </vt:lpstr>
      <vt:lpstr>1. GDPR  </vt:lpstr>
      <vt:lpstr>2. Organisation Name </vt:lpstr>
      <vt:lpstr>3. Attachments  </vt:lpstr>
      <vt:lpstr>5. Referral Source </vt:lpstr>
      <vt:lpstr>6. CRU Validation </vt:lpstr>
      <vt:lpstr>7. Global offers</vt:lpstr>
      <vt:lpstr>Go Live </vt:lpstr>
      <vt:lpstr>Other Activities in 2018……</vt:lpstr>
      <vt:lpstr>Claims Portal  Change Requests Release 6 A2A</vt:lpstr>
      <vt:lpstr>PowerPoint Presentation</vt:lpstr>
      <vt:lpstr>Agenda</vt:lpstr>
      <vt:lpstr>PROGRESS TO DATE-Timeframe &amp; milestones</vt:lpstr>
      <vt:lpstr>Regression testing</vt:lpstr>
      <vt:lpstr>Release 6 changes</vt:lpstr>
      <vt:lpstr>Company Name, Branch Name and Address pre-filled</vt:lpstr>
      <vt:lpstr>Company Name, Branch Name and Address pre-filled</vt:lpstr>
      <vt:lpstr>RTA and ELPL Claims </vt:lpstr>
      <vt:lpstr>RTA Claims</vt:lpstr>
      <vt:lpstr>ELPL Claims</vt:lpstr>
      <vt:lpstr>RTA and ELPL Claims</vt:lpstr>
      <vt:lpstr>RTA and ELPL Claims</vt:lpstr>
      <vt:lpstr>RTA and ELPL Claims</vt:lpstr>
      <vt:lpstr>RTA and ELPL Claims</vt:lpstr>
      <vt:lpstr>RTA and ELPL Claims</vt:lpstr>
      <vt:lpstr>RTA and ELPL Claims</vt:lpstr>
      <vt:lpstr>RTA and ELPL Claims</vt:lpstr>
      <vt:lpstr>RTA and ELPL Claims</vt:lpstr>
      <vt:lpstr>ELPL Claims</vt:lpstr>
      <vt:lpstr>ELPL Claims</vt:lpstr>
      <vt:lpstr>RTA Claims</vt:lpstr>
      <vt:lpstr>RTA Claims</vt:lpstr>
      <vt:lpstr>RTA Claims </vt:lpstr>
      <vt:lpstr>RTA Claims </vt:lpstr>
      <vt:lpstr>Referral source field and attributes behaviour</vt:lpstr>
      <vt:lpstr>Referral source field and attributes behaviour</vt:lpstr>
      <vt:lpstr>Visibility of Referral Source</vt:lpstr>
      <vt:lpstr>Preparation to Go live – RELEASE 6  MANAGE NEW VERSION</vt:lpstr>
      <vt:lpstr>Preparation to Go live – RELEASE 6  MANAGE NEW VERSION</vt:lpstr>
      <vt:lpstr>Break – 10 minutes </vt:lpstr>
      <vt:lpstr>PowerPoint Presentation</vt:lpstr>
      <vt:lpstr>Preparation to Go Live </vt:lpstr>
      <vt:lpstr>Technical Documentation</vt:lpstr>
      <vt:lpstr>Integration sites and testing </vt:lpstr>
      <vt:lpstr>Integration sites and testing</vt:lpstr>
      <vt:lpstr>Production Site </vt:lpstr>
      <vt:lpstr>Q&amp;A </vt:lpstr>
      <vt:lpstr>PowerPoint Presentation</vt:lpstr>
      <vt:lpstr>Thank you for coming along  Don’t forget to sign up to our newsletter on www.claimsportal.org.uk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keywords>Company Confidential</cp:keywords>
  <cp:lastModifiedBy>Michelle Nelson</cp:lastModifiedBy>
  <cp:revision>216</cp:revision>
  <dcterms:created xsi:type="dcterms:W3CDTF">2012-08-16T17:54:39Z</dcterms:created>
  <dcterms:modified xsi:type="dcterms:W3CDTF">2018-07-11T09:59:07Z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3f0cb311-066e-49ba-a404-2069eb975278</vt:lpwstr>
  </property>
  <property fmtid="{D5CDD505-2E9C-101B-9397-08002B2CF9AE}" pid="3" name="ContentTypeId">
    <vt:lpwstr>0x01010097BD00BB50784358BD730FAD83706DA000245366330D866341A060969AD3C2289F</vt:lpwstr>
  </property>
  <property fmtid="{D5CDD505-2E9C-101B-9397-08002B2CF9AE}" pid="4" name="Classification">
    <vt:lpwstr>CC</vt:lpwstr>
  </property>
</Properties>
</file>